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Anton"/>
      <p:regular r:id="rId46"/>
    </p:embeddedFont>
    <p:embeddedFont>
      <p:font typeface="DM Sans Medium"/>
      <p:regular r:id="rId47"/>
      <p:bold r:id="rId48"/>
      <p:italic r:id="rId49"/>
      <p:boldItalic r:id="rId50"/>
    </p:embeddedFont>
    <p:embeddedFont>
      <p:font typeface="Helvetica Neue Light"/>
      <p:regular r:id="rId51"/>
      <p:bold r:id="rId52"/>
      <p:italic r:id="rId53"/>
      <p:boldItalic r:id="rId54"/>
    </p:embeddedFont>
    <p:embeddedFont>
      <p:font typeface="DM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A4BCA3-027A-4AD2-AC60-6C2B3EE189F0}">
  <a:tblStyle styleId="{40A4BCA3-027A-4AD2-AC60-6C2B3EE189F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Anton-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DMSansMedium-bold.fntdata"/><Relationship Id="rId47" Type="http://schemas.openxmlformats.org/officeDocument/2006/relationships/font" Target="fonts/DMSansMedium-regular.fntdata"/><Relationship Id="rId49" Type="http://schemas.openxmlformats.org/officeDocument/2006/relationships/font" Target="fonts/DMSans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regular.fntdata"/><Relationship Id="rId50" Type="http://schemas.openxmlformats.org/officeDocument/2006/relationships/font" Target="fonts/DMSansMedium-boldItalic.fntdata"/><Relationship Id="rId53" Type="http://schemas.openxmlformats.org/officeDocument/2006/relationships/font" Target="fonts/HelveticaNeueLight-italic.fntdata"/><Relationship Id="rId52" Type="http://schemas.openxmlformats.org/officeDocument/2006/relationships/font" Target="fonts/HelveticaNeueLight-bold.fntdata"/><Relationship Id="rId11" Type="http://schemas.openxmlformats.org/officeDocument/2006/relationships/slide" Target="slides/slide5.xml"/><Relationship Id="rId55" Type="http://schemas.openxmlformats.org/officeDocument/2006/relationships/font" Target="fonts/DMSans-regular.fntdata"/><Relationship Id="rId10" Type="http://schemas.openxmlformats.org/officeDocument/2006/relationships/slide" Target="slides/slide4.xml"/><Relationship Id="rId54" Type="http://schemas.openxmlformats.org/officeDocument/2006/relationships/font" Target="fonts/HelveticaNeueLight-boldItalic.fntdata"/><Relationship Id="rId13" Type="http://schemas.openxmlformats.org/officeDocument/2006/relationships/slide" Target="slides/slide7.xml"/><Relationship Id="rId57" Type="http://schemas.openxmlformats.org/officeDocument/2006/relationships/font" Target="fonts/DMSans-italic.fntdata"/><Relationship Id="rId12" Type="http://schemas.openxmlformats.org/officeDocument/2006/relationships/slide" Target="slides/slide6.xml"/><Relationship Id="rId56" Type="http://schemas.openxmlformats.org/officeDocument/2006/relationships/font" Target="fonts/DM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DM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db754275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db754275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4aa034a714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4aa034a714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4aa034a714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4aa034a714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aa034a714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4aa034a714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4aa034a714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4aa034a714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4aa034a714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4aa034a714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4aa034a714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4aa034a714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40f1ac30bc_0_19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40f1ac30bc_0_19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4aa034a714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4aa034a714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4aa034a714_1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4aa034a714_1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4aa034a714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4aa034a714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db754275c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db754275c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4aa034a714_1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4aa034a714_1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4aab9cfe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4aab9cfe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4aab9cfe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4aab9cfe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highlight>
                  <a:schemeClr val="lt1"/>
                </a:highlight>
                <a:latin typeface="DM Sans"/>
                <a:ea typeface="DM Sans"/>
                <a:cs typeface="DM Sans"/>
                <a:sym typeface="DM Sans"/>
              </a:rPr>
              <a:t>Profesor/a: </a:t>
            </a:r>
            <a:r>
              <a:rPr lang="es-419">
                <a:solidFill>
                  <a:schemeClr val="dk1"/>
                </a:solidFill>
                <a:highlight>
                  <a:schemeClr val="lt1"/>
                </a:highlight>
                <a:latin typeface="DM Sans"/>
                <a:ea typeface="DM Sans"/>
                <a:cs typeface="DM Sans"/>
                <a:sym typeface="DM Sans"/>
              </a:rPr>
              <a:t>Estas actividades complementarias son ejercitaciones prácticas a utilizar en la clase si se dispone de tiempo. Lo deben realizar de forma individual los alumnos o el docente mostrar codeando en vivo su resolución.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4aab9cfe13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4aab9cfe13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highlight>
                  <a:schemeClr val="lt1"/>
                </a:highlight>
                <a:latin typeface="DM Sans"/>
                <a:ea typeface="DM Sans"/>
                <a:cs typeface="DM Sans"/>
                <a:sym typeface="DM Sans"/>
              </a:rPr>
              <a:t>Profesor/a: </a:t>
            </a:r>
            <a:r>
              <a:rPr lang="es-419">
                <a:solidFill>
                  <a:schemeClr val="dk1"/>
                </a:solidFill>
                <a:highlight>
                  <a:schemeClr val="lt1"/>
                </a:highlight>
                <a:latin typeface="DM Sans"/>
                <a:ea typeface="DM Sans"/>
                <a:cs typeface="DM Sans"/>
                <a:sym typeface="DM Sans"/>
              </a:rPr>
              <a:t>Estas actividades complementarias son ejercitaciones prácticas a utilizar en la clase si se dispone de tiempo. Lo deben realizar de forma individual los alumnos o el docente mostrar codeando en vivo su resolución.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4aab9cfe1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14aab9cfe1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4aab9cfe1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4aab9cfe13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4aab9cfe1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4aab9cfe13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4aab9cfe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4aab9cfe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4aab9cfe1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14aab9cfe13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4aab9cfe1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4aab9cfe1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6c7c7327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6c7c7327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4aab9cfe1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4aab9cfe1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4aab9cfe1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4aab9cfe1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4aab9cfe1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4aab9cfe1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4aab9cfe1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4aab9cfe1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4aab9cfe1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4aab9cfe1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4aab9cfe1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4aab9cfe1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4aab9cfe1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4aab9cfe1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4aab9cfe1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4aab9cfe1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4aab9cfe1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4aab9cfe1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4aab9cfe1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4aab9cfe1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6da5605b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6da5605b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6c7c7327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6c7c7327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6c7c7327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6c7c7327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4aa034a714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4aa034a714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aa034a714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aa034a714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4aa034a714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4aa034a714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6000">
                <a:solidFill>
                  <a:srgbClr val="E8E7E3"/>
                </a:solidFill>
              </a:rPr>
              <a:t>☕ </a:t>
            </a:r>
            <a:endParaRPr sz="6000">
              <a:solidFill>
                <a:srgbClr val="E8E7E3"/>
              </a:solidFill>
            </a:endParaRPr>
          </a:p>
          <a:p>
            <a:pPr indent="0" lvl="0" marL="0" rtl="0" algn="ctr">
              <a:spcBef>
                <a:spcPts val="0"/>
              </a:spcBef>
              <a:spcAft>
                <a:spcPts val="0"/>
              </a:spcAft>
              <a:buNone/>
            </a:pPr>
            <a:r>
              <a:rPr i="1" lang="es-419"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5" name="Shape 55"/>
        <p:cNvGrpSpPr/>
        <p:nvPr/>
      </p:nvGrpSpPr>
      <p:grpSpPr>
        <a:xfrm>
          <a:off x="0" y="0"/>
          <a:ext cx="0" cy="0"/>
          <a:chOff x="0" y="0"/>
          <a:chExt cx="0" cy="0"/>
        </a:xfrm>
      </p:grpSpPr>
      <p:pic>
        <p:nvPicPr>
          <p:cNvPr id="56" name="Google Shape;56;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7" name="Shape 57"/>
        <p:cNvGrpSpPr/>
        <p:nvPr/>
      </p:nvGrpSpPr>
      <p:grpSpPr>
        <a:xfrm>
          <a:off x="0" y="0"/>
          <a:ext cx="0" cy="0"/>
          <a:chOff x="0" y="0"/>
          <a:chExt cx="0" cy="0"/>
        </a:xfrm>
      </p:grpSpPr>
      <p:sp>
        <p:nvSpPr>
          <p:cNvPr id="58" name="Google Shape;58;p1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9" name="Google Shape;59;p1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1" name="Google Shape;71;p1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77" name="Shape 77"/>
        <p:cNvGrpSpPr/>
        <p:nvPr/>
      </p:nvGrpSpPr>
      <p:grpSpPr>
        <a:xfrm>
          <a:off x="0" y="0"/>
          <a:ext cx="0" cy="0"/>
          <a:chOff x="0" y="0"/>
          <a:chExt cx="0" cy="0"/>
        </a:xfrm>
      </p:grpSpPr>
      <p:sp>
        <p:nvSpPr>
          <p:cNvPr id="78" name="Google Shape;78;p2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9" name="Google Shape;79;p2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81" name="Shape 81"/>
        <p:cNvGrpSpPr/>
        <p:nvPr/>
      </p:nvGrpSpPr>
      <p:grpSpPr>
        <a:xfrm>
          <a:off x="0" y="0"/>
          <a:ext cx="0" cy="0"/>
          <a:chOff x="0" y="0"/>
          <a:chExt cx="0" cy="0"/>
        </a:xfrm>
      </p:grpSpPr>
      <p:sp>
        <p:nvSpPr>
          <p:cNvPr id="82" name="Google Shape;82;p2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3" name="Google Shape;83;p2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85" name="Shape 85"/>
        <p:cNvGrpSpPr/>
        <p:nvPr/>
      </p:nvGrpSpPr>
      <p:grpSpPr>
        <a:xfrm>
          <a:off x="0" y="0"/>
          <a:ext cx="0" cy="0"/>
          <a:chOff x="0" y="0"/>
          <a:chExt cx="0" cy="0"/>
        </a:xfrm>
      </p:grpSpPr>
      <p:sp>
        <p:nvSpPr>
          <p:cNvPr id="86" name="Google Shape;8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7" name="Google Shape;8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89" name="Shape 89"/>
        <p:cNvGrpSpPr/>
        <p:nvPr/>
      </p:nvGrpSpPr>
      <p:grpSpPr>
        <a:xfrm>
          <a:off x="0" y="0"/>
          <a:ext cx="0" cy="0"/>
          <a:chOff x="0" y="0"/>
          <a:chExt cx="0" cy="0"/>
        </a:xfrm>
      </p:grpSpPr>
      <p:sp>
        <p:nvSpPr>
          <p:cNvPr id="90" name="Google Shape;9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1" name="Google Shape;91;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93" name="Shape 93"/>
        <p:cNvGrpSpPr/>
        <p:nvPr/>
      </p:nvGrpSpPr>
      <p:grpSpPr>
        <a:xfrm>
          <a:off x="0" y="0"/>
          <a:ext cx="0" cy="0"/>
          <a:chOff x="0" y="0"/>
          <a:chExt cx="0" cy="0"/>
        </a:xfrm>
      </p:grpSpPr>
      <p:sp>
        <p:nvSpPr>
          <p:cNvPr id="94" name="Google Shape;94;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5" name="Google Shape;95;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6" name="Google Shape;9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97" name="Shape 97"/>
        <p:cNvGrpSpPr/>
        <p:nvPr/>
      </p:nvGrpSpPr>
      <p:grpSpPr>
        <a:xfrm>
          <a:off x="0" y="0"/>
          <a:ext cx="0" cy="0"/>
          <a:chOff x="0" y="0"/>
          <a:chExt cx="0" cy="0"/>
        </a:xfrm>
      </p:grpSpPr>
      <p:sp>
        <p:nvSpPr>
          <p:cNvPr id="98" name="Google Shape;98;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9" name="Google Shape;99;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01" name="Shape 101"/>
        <p:cNvGrpSpPr/>
        <p:nvPr/>
      </p:nvGrpSpPr>
      <p:grpSpPr>
        <a:xfrm>
          <a:off x="0" y="0"/>
          <a:ext cx="0" cy="0"/>
          <a:chOff x="0" y="0"/>
          <a:chExt cx="0" cy="0"/>
        </a:xfrm>
      </p:grpSpPr>
      <p:sp>
        <p:nvSpPr>
          <p:cNvPr id="102" name="Google Shape;102;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3" name="Google Shape;103;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4" name="Google Shape;10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05" name="Shape 105"/>
        <p:cNvGrpSpPr/>
        <p:nvPr/>
      </p:nvGrpSpPr>
      <p:grpSpPr>
        <a:xfrm>
          <a:off x="0" y="0"/>
          <a:ext cx="0" cy="0"/>
          <a:chOff x="0" y="0"/>
          <a:chExt cx="0" cy="0"/>
        </a:xfrm>
      </p:grpSpPr>
      <p:sp>
        <p:nvSpPr>
          <p:cNvPr id="106" name="Google Shape;106;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7" name="Google Shape;107;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09" name="Shape 109"/>
        <p:cNvGrpSpPr/>
        <p:nvPr/>
      </p:nvGrpSpPr>
      <p:grpSpPr>
        <a:xfrm>
          <a:off x="0" y="0"/>
          <a:ext cx="0" cy="0"/>
          <a:chOff x="0" y="0"/>
          <a:chExt cx="0" cy="0"/>
        </a:xfrm>
      </p:grpSpPr>
      <p:sp>
        <p:nvSpPr>
          <p:cNvPr id="110" name="Google Shape;110;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1" name="Google Shape;111;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 name="Google Shape;11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13" name="Shape 113"/>
        <p:cNvGrpSpPr/>
        <p:nvPr/>
      </p:nvGrpSpPr>
      <p:grpSpPr>
        <a:xfrm>
          <a:off x="0" y="0"/>
          <a:ext cx="0" cy="0"/>
          <a:chOff x="0" y="0"/>
          <a:chExt cx="0" cy="0"/>
        </a:xfrm>
      </p:grpSpPr>
      <p:sp>
        <p:nvSpPr>
          <p:cNvPr id="114" name="Google Shape;11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5" name="Google Shape;115;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6" name="Google Shape;11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17" name="Shape 117"/>
        <p:cNvGrpSpPr/>
        <p:nvPr/>
      </p:nvGrpSpPr>
      <p:grpSpPr>
        <a:xfrm>
          <a:off x="0" y="0"/>
          <a:ext cx="0" cy="0"/>
          <a:chOff x="0" y="0"/>
          <a:chExt cx="0" cy="0"/>
        </a:xfrm>
      </p:grpSpPr>
      <p:sp>
        <p:nvSpPr>
          <p:cNvPr id="118" name="Google Shape;118;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9" name="Google Shape;119;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10" name="Shape 10"/>
        <p:cNvGrpSpPr/>
        <p:nvPr/>
      </p:nvGrpSpPr>
      <p:grpSpPr>
        <a:xfrm>
          <a:off x="0" y="0"/>
          <a:ext cx="0" cy="0"/>
          <a:chOff x="0" y="0"/>
          <a:chExt cx="0" cy="0"/>
        </a:xfrm>
      </p:grpSpPr>
      <p:sp>
        <p:nvSpPr>
          <p:cNvPr id="11" name="Google Shape;11;p4"/>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3" name="Google Shape;13;p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4"/>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 name="Google Shape;15;p4"/>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6" name="Google Shape;16;p4"/>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7" name="Google Shape;17;p4"/>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8" name="Google Shape;18;p4"/>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19" name="Google Shape;19;p4"/>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 name="Google Shape;20;p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 name="Google Shape;22;p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 name="Google Shape;23;p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4" name="Google Shape;24;p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5" name="Google Shape;25;p4"/>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26" name="Google Shape;26;p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 name="Google Shape;27;p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9" name="Google Shape;29;p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0" name="Google Shape;30;p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1" name="Google Shape;31;p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2" name="Google Shape;32;p4"/>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3" name="Google Shape;33;p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21" name="Shape 121"/>
        <p:cNvGrpSpPr/>
        <p:nvPr/>
      </p:nvGrpSpPr>
      <p:grpSpPr>
        <a:xfrm>
          <a:off x="0" y="0"/>
          <a:ext cx="0" cy="0"/>
          <a:chOff x="0" y="0"/>
          <a:chExt cx="0" cy="0"/>
        </a:xfrm>
      </p:grpSpPr>
      <p:sp>
        <p:nvSpPr>
          <p:cNvPr id="122" name="Google Shape;122;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23" name="Google Shape;123;p3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 name="Google Shape;12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25" name="Shape 125"/>
        <p:cNvGrpSpPr/>
        <p:nvPr/>
      </p:nvGrpSpPr>
      <p:grpSpPr>
        <a:xfrm>
          <a:off x="0" y="0"/>
          <a:ext cx="0" cy="0"/>
          <a:chOff x="0" y="0"/>
          <a:chExt cx="0" cy="0"/>
        </a:xfrm>
      </p:grpSpPr>
      <p:sp>
        <p:nvSpPr>
          <p:cNvPr id="126" name="Google Shape;126;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7" name="Google Shape;127;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8" name="Google Shape;12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29" name="Shape 129"/>
        <p:cNvGrpSpPr/>
        <p:nvPr/>
      </p:nvGrpSpPr>
      <p:grpSpPr>
        <a:xfrm>
          <a:off x="0" y="0"/>
          <a:ext cx="0" cy="0"/>
          <a:chOff x="0" y="0"/>
          <a:chExt cx="0" cy="0"/>
        </a:xfrm>
      </p:grpSpPr>
      <p:sp>
        <p:nvSpPr>
          <p:cNvPr id="130" name="Google Shape;13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1" name="Google Shape;131;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2" name="Google Shape;13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3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7" name="Shape 137"/>
        <p:cNvGrpSpPr/>
        <p:nvPr/>
      </p:nvGrpSpPr>
      <p:grpSpPr>
        <a:xfrm>
          <a:off x="0" y="0"/>
          <a:ext cx="0" cy="0"/>
          <a:chOff x="0" y="0"/>
          <a:chExt cx="0" cy="0"/>
        </a:xfrm>
      </p:grpSpPr>
      <p:pic>
        <p:nvPicPr>
          <p:cNvPr id="138" name="Google Shape;138;p3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3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4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4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4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2" name="Shape 152"/>
        <p:cNvGrpSpPr/>
        <p:nvPr/>
      </p:nvGrpSpPr>
      <p:grpSpPr>
        <a:xfrm>
          <a:off x="0" y="0"/>
          <a:ext cx="0" cy="0"/>
          <a:chOff x="0" y="0"/>
          <a:chExt cx="0" cy="0"/>
        </a:xfrm>
      </p:grpSpPr>
      <p:pic>
        <p:nvPicPr>
          <p:cNvPr id="153" name="Google Shape;153;p4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p43"/>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4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4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p4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165" name="Shape 165"/>
        <p:cNvGrpSpPr/>
        <p:nvPr/>
      </p:nvGrpSpPr>
      <p:grpSpPr>
        <a:xfrm>
          <a:off x="0" y="0"/>
          <a:ext cx="0" cy="0"/>
          <a:chOff x="0" y="0"/>
          <a:chExt cx="0" cy="0"/>
        </a:xfrm>
      </p:grpSpPr>
      <p:pic>
        <p:nvPicPr>
          <p:cNvPr id="166" name="Google Shape;166;p4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4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5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36" name="Shape 36"/>
        <p:cNvGrpSpPr/>
        <p:nvPr/>
      </p:nvGrpSpPr>
      <p:grpSpPr>
        <a:xfrm>
          <a:off x="0" y="0"/>
          <a:ext cx="0" cy="0"/>
          <a:chOff x="0" y="0"/>
          <a:chExt cx="0" cy="0"/>
        </a:xfrm>
      </p:grpSpPr>
      <p:sp>
        <p:nvSpPr>
          <p:cNvPr id="37" name="Google Shape;37;p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5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179" name="Shape 179"/>
        <p:cNvGrpSpPr/>
        <p:nvPr/>
      </p:nvGrpSpPr>
      <p:grpSpPr>
        <a:xfrm>
          <a:off x="0" y="0"/>
          <a:ext cx="0" cy="0"/>
          <a:chOff x="0" y="0"/>
          <a:chExt cx="0" cy="0"/>
        </a:xfrm>
      </p:grpSpPr>
      <p:sp>
        <p:nvSpPr>
          <p:cNvPr id="180" name="Google Shape;180;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1" name="Google Shape;181;p5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82" name="Google Shape;182;p5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p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1">
  <p:cSld name="TITLE_9">
    <p:spTree>
      <p:nvGrpSpPr>
        <p:cNvPr id="185" name="Shape 185"/>
        <p:cNvGrpSpPr/>
        <p:nvPr/>
      </p:nvGrpSpPr>
      <p:grpSpPr>
        <a:xfrm>
          <a:off x="0" y="0"/>
          <a:ext cx="0" cy="0"/>
          <a:chOff x="0" y="0"/>
          <a:chExt cx="0" cy="0"/>
        </a:xfrm>
      </p:grpSpPr>
      <p:sp>
        <p:nvSpPr>
          <p:cNvPr id="186" name="Google Shape;186;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7" name="Google Shape;187;p5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88" name="Google Shape;188;p5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2">
  <p:cSld name="TITLE_10">
    <p:spTree>
      <p:nvGrpSpPr>
        <p:cNvPr id="189" name="Shape 189"/>
        <p:cNvGrpSpPr/>
        <p:nvPr/>
      </p:nvGrpSpPr>
      <p:grpSpPr>
        <a:xfrm>
          <a:off x="0" y="0"/>
          <a:ext cx="0" cy="0"/>
          <a:chOff x="0" y="0"/>
          <a:chExt cx="0" cy="0"/>
        </a:xfrm>
      </p:grpSpPr>
      <p:sp>
        <p:nvSpPr>
          <p:cNvPr id="190" name="Google Shape;190;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1" name="Google Shape;191;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92" name="Google Shape;192;p5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3">
  <p:cSld name="TITLE_11">
    <p:spTree>
      <p:nvGrpSpPr>
        <p:cNvPr id="193" name="Shape 193"/>
        <p:cNvGrpSpPr/>
        <p:nvPr/>
      </p:nvGrpSpPr>
      <p:grpSpPr>
        <a:xfrm>
          <a:off x="0" y="0"/>
          <a:ext cx="0" cy="0"/>
          <a:chOff x="0" y="0"/>
          <a:chExt cx="0" cy="0"/>
        </a:xfrm>
      </p:grpSpPr>
      <p:sp>
        <p:nvSpPr>
          <p:cNvPr id="194" name="Google Shape;194;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5" name="Google Shape;195;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96" name="Google Shape;196;p5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4">
  <p:cSld name="TITLE_12">
    <p:spTree>
      <p:nvGrpSpPr>
        <p:cNvPr id="197" name="Shape 197"/>
        <p:cNvGrpSpPr/>
        <p:nvPr/>
      </p:nvGrpSpPr>
      <p:grpSpPr>
        <a:xfrm>
          <a:off x="0" y="0"/>
          <a:ext cx="0" cy="0"/>
          <a:chOff x="0" y="0"/>
          <a:chExt cx="0" cy="0"/>
        </a:xfrm>
      </p:grpSpPr>
      <p:sp>
        <p:nvSpPr>
          <p:cNvPr id="198" name="Google Shape;198;p5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9" name="Google Shape;199;p5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00" name="Google Shape;200;p5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TITLE_13">
    <p:spTree>
      <p:nvGrpSpPr>
        <p:cNvPr id="201" name="Shape 201"/>
        <p:cNvGrpSpPr/>
        <p:nvPr/>
      </p:nvGrpSpPr>
      <p:grpSpPr>
        <a:xfrm>
          <a:off x="0" y="0"/>
          <a:ext cx="0" cy="0"/>
          <a:chOff x="0" y="0"/>
          <a:chExt cx="0" cy="0"/>
        </a:xfrm>
      </p:grpSpPr>
      <p:sp>
        <p:nvSpPr>
          <p:cNvPr id="202" name="Google Shape;202;p60"/>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3" name="Google Shape;203;p60"/>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04" name="Google Shape;204;p6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5" name="Google Shape;205;p6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6" name="Google Shape;206;p6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5">
  <p:cSld name="TITLE_14">
    <p:spTree>
      <p:nvGrpSpPr>
        <p:cNvPr id="207" name="Shape 207"/>
        <p:cNvGrpSpPr/>
        <p:nvPr/>
      </p:nvGrpSpPr>
      <p:grpSpPr>
        <a:xfrm>
          <a:off x="0" y="0"/>
          <a:ext cx="0" cy="0"/>
          <a:chOff x="0" y="0"/>
          <a:chExt cx="0" cy="0"/>
        </a:xfrm>
      </p:grpSpPr>
      <p:sp>
        <p:nvSpPr>
          <p:cNvPr id="208" name="Google Shape;208;p6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9" name="Google Shape;209;p6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10" name="Google Shape;210;p6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5">
    <p:spTree>
      <p:nvGrpSpPr>
        <p:cNvPr id="211" name="Shape 211"/>
        <p:cNvGrpSpPr/>
        <p:nvPr/>
      </p:nvGrpSpPr>
      <p:grpSpPr>
        <a:xfrm>
          <a:off x="0" y="0"/>
          <a:ext cx="0" cy="0"/>
          <a:chOff x="0" y="0"/>
          <a:chExt cx="0" cy="0"/>
        </a:xfrm>
      </p:grpSpPr>
      <p:sp>
        <p:nvSpPr>
          <p:cNvPr id="212" name="Google Shape;212;p6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3" name="Google Shape;213;p62"/>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14" name="Google Shape;214;p6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5" name="Google Shape;215;p6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6" name="Google Shape;216;p6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2">
  <p:cSld name="TITLE_16">
    <p:spTree>
      <p:nvGrpSpPr>
        <p:cNvPr id="217" name="Shape 217"/>
        <p:cNvGrpSpPr/>
        <p:nvPr/>
      </p:nvGrpSpPr>
      <p:grpSpPr>
        <a:xfrm>
          <a:off x="0" y="0"/>
          <a:ext cx="0" cy="0"/>
          <a:chOff x="0" y="0"/>
          <a:chExt cx="0" cy="0"/>
        </a:xfrm>
      </p:grpSpPr>
      <p:sp>
        <p:nvSpPr>
          <p:cNvPr id="218" name="Google Shape;218;p63"/>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9" name="Google Shape;219;p63"/>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20" name="Google Shape;220;p6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1" name="Google Shape;221;p6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2" name="Google Shape;222;p6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7">
  <p:cSld name="SECTION_HEADER_1_1_1_1_1_1_1_1_9">
    <p:spTree>
      <p:nvGrpSpPr>
        <p:cNvPr id="223" name="Shape 223"/>
        <p:cNvGrpSpPr/>
        <p:nvPr/>
      </p:nvGrpSpPr>
      <p:grpSpPr>
        <a:xfrm>
          <a:off x="0" y="0"/>
          <a:ext cx="0" cy="0"/>
          <a:chOff x="0" y="0"/>
          <a:chExt cx="0" cy="0"/>
        </a:xfrm>
      </p:grpSpPr>
      <p:pic>
        <p:nvPicPr>
          <p:cNvPr id="224" name="Google Shape;224;p6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8">
  <p:cSld name="SECTION_HEADER_1_1_1_1_1_1_1_1_10">
    <p:spTree>
      <p:nvGrpSpPr>
        <p:cNvPr id="225" name="Shape 225"/>
        <p:cNvGrpSpPr/>
        <p:nvPr/>
      </p:nvGrpSpPr>
      <p:grpSpPr>
        <a:xfrm>
          <a:off x="0" y="0"/>
          <a:ext cx="0" cy="0"/>
          <a:chOff x="0" y="0"/>
          <a:chExt cx="0" cy="0"/>
        </a:xfrm>
      </p:grpSpPr>
      <p:pic>
        <p:nvPicPr>
          <p:cNvPr id="226" name="Google Shape;226;p6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42" name="Shape 42"/>
        <p:cNvGrpSpPr/>
        <p:nvPr/>
      </p:nvGrpSpPr>
      <p:grpSpPr>
        <a:xfrm>
          <a:off x="0" y="0"/>
          <a:ext cx="0" cy="0"/>
          <a:chOff x="0" y="0"/>
          <a:chExt cx="0" cy="0"/>
        </a:xfrm>
      </p:grpSpPr>
      <p:pic>
        <p:nvPicPr>
          <p:cNvPr id="43" name="Google Shape;43;p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4" name="Google Shape;44;p9"/>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9"/>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46" name="Shape 46"/>
        <p:cNvGrpSpPr/>
        <p:nvPr/>
      </p:nvGrpSpPr>
      <p:grpSpPr>
        <a:xfrm>
          <a:off x="0" y="0"/>
          <a:ext cx="0" cy="0"/>
          <a:chOff x="0" y="0"/>
          <a:chExt cx="0" cy="0"/>
        </a:xfrm>
      </p:grpSpPr>
      <p:pic>
        <p:nvPicPr>
          <p:cNvPr id="47" name="Google Shape;47;p1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8" name="Google Shape;48;p10"/>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10"/>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65"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hyperlink" Target="https://docs.google.com/document/d/1gpnG9qgo1xxXPyMWUkl13tTtYE_bQlui11Zb9icmEk8/edit?usp=sharing" TargetMode="External"/><Relationship Id="rId5"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46.png"/><Relationship Id="rId5"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50.png"/><Relationship Id="rId5"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45.pn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44.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49.png"/><Relationship Id="rId5"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43.png"/><Relationship Id="rId5"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48.png"/><Relationship Id="rId5"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52.png"/><Relationship Id="rId5"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54.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53.png"/><Relationship Id="rId5"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6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GUÍA DE EJERCICIOS COMPLEMENTARIOS</a:t>
            </a:r>
            <a:endParaRPr b="1" sz="4000">
              <a:solidFill>
                <a:srgbClr val="EAFF6A"/>
              </a:solidFill>
              <a:latin typeface="DM Sans"/>
              <a:ea typeface="DM Sans"/>
              <a:cs typeface="DM Sans"/>
              <a:sym typeface="DM Sans"/>
            </a:endParaRPr>
          </a:p>
        </p:txBody>
      </p:sp>
      <p:sp>
        <p:nvSpPr>
          <p:cNvPr id="232" name="Google Shape;232;p6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Python</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75"/>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22" name="Google Shape;322;p7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23" name="Google Shape;323;p75"/>
          <p:cNvGrpSpPr/>
          <p:nvPr/>
        </p:nvGrpSpPr>
        <p:grpSpPr>
          <a:xfrm>
            <a:off x="7985187" y="266059"/>
            <a:ext cx="660429" cy="660429"/>
            <a:chOff x="5323100" y="2467173"/>
            <a:chExt cx="738900" cy="738900"/>
          </a:xfrm>
        </p:grpSpPr>
        <p:sp>
          <p:nvSpPr>
            <p:cNvPr id="324" name="Google Shape;324;p7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25" name="Google Shape;325;p7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26" name="Google Shape;326;p75"/>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27" name="Google Shape;327;p75"/>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28" name="Google Shape;328;p75"/>
          <p:cNvSpPr txBox="1"/>
          <p:nvPr/>
        </p:nvSpPr>
        <p:spPr>
          <a:xfrm>
            <a:off x="457725" y="1576725"/>
            <a:ext cx="8086200" cy="257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2)</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Determina mentalmente (sin programar) el resultado que aparecerá por pantalla a partir de las siguientes variables: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u="sng">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a = 10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b = -5</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 = "Hola"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 = [1, 2, 3]</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 (4,5,6)</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u="sng">
              <a:solidFill>
                <a:schemeClr val="dk1"/>
              </a:solidFill>
              <a:latin typeface="DM Sans"/>
              <a:ea typeface="DM Sans"/>
              <a:cs typeface="DM Sans"/>
              <a:sym typeface="DM Sans"/>
            </a:endParaRPr>
          </a:p>
          <a:p>
            <a:pPr indent="0" lvl="0" marL="0" rtl="0" algn="r">
              <a:lnSpc>
                <a:spcPct val="100000"/>
              </a:lnSpc>
              <a:spcBef>
                <a:spcPts val="800"/>
              </a:spcBef>
              <a:spcAft>
                <a:spcPts val="800"/>
              </a:spcAft>
              <a:buNone/>
            </a:pPr>
            <a:r>
              <a:t/>
            </a:r>
            <a:endParaRPr sz="1350" u="sng">
              <a:solidFill>
                <a:schemeClr val="dk1"/>
              </a:solidFill>
              <a:latin typeface="DM Sans"/>
              <a:ea typeface="DM Sans"/>
              <a:cs typeface="DM Sans"/>
              <a:sym typeface="DM Sans"/>
            </a:endParaRPr>
          </a:p>
        </p:txBody>
      </p:sp>
      <p:sp>
        <p:nvSpPr>
          <p:cNvPr id="329" name="Google Shape;329;p75"/>
          <p:cNvSpPr txBox="1"/>
          <p:nvPr/>
        </p:nvSpPr>
        <p:spPr>
          <a:xfrm>
            <a:off x="4064675" y="3628775"/>
            <a:ext cx="1016700" cy="823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800"/>
              </a:spcAft>
              <a:buNone/>
            </a:pPr>
            <a:r>
              <a:rPr lang="es-419" sz="4150">
                <a:solidFill>
                  <a:schemeClr val="dk1"/>
                </a:solidFill>
                <a:latin typeface="DM Sans"/>
                <a:ea typeface="DM Sans"/>
                <a:cs typeface="DM Sans"/>
                <a:sym typeface="DM Sans"/>
              </a:rPr>
              <a:t>👉</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76"/>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35" name="Google Shape;335;p76"/>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36" name="Google Shape;336;p76"/>
          <p:cNvGrpSpPr/>
          <p:nvPr/>
        </p:nvGrpSpPr>
        <p:grpSpPr>
          <a:xfrm>
            <a:off x="7985187" y="266059"/>
            <a:ext cx="660429" cy="660429"/>
            <a:chOff x="5323100" y="2467173"/>
            <a:chExt cx="738900" cy="738900"/>
          </a:xfrm>
        </p:grpSpPr>
        <p:sp>
          <p:nvSpPr>
            <p:cNvPr id="337" name="Google Shape;337;p7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38" name="Google Shape;338;p76"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39" name="Google Shape;339;p76"/>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40" name="Google Shape;340;p76"/>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aphicFrame>
        <p:nvGraphicFramePr>
          <p:cNvPr id="341" name="Google Shape;341;p76"/>
          <p:cNvGraphicFramePr/>
          <p:nvPr/>
        </p:nvGraphicFramePr>
        <p:xfrm>
          <a:off x="1082950" y="1527175"/>
          <a:ext cx="3000000" cy="3000000"/>
        </p:xfrm>
        <a:graphic>
          <a:graphicData uri="http://schemas.openxmlformats.org/drawingml/2006/table">
            <a:tbl>
              <a:tblPr>
                <a:noFill/>
                <a:tableStyleId>{40A4BCA3-027A-4AD2-AC60-6C2B3EE189F0}</a:tableStyleId>
              </a:tblPr>
              <a:tblGrid>
                <a:gridCol w="3082425"/>
                <a:gridCol w="3082425"/>
              </a:tblGrid>
              <a:tr h="12700">
                <a:tc>
                  <a:txBody>
                    <a:bodyPr/>
                    <a:lstStyle/>
                    <a:p>
                      <a:pPr indent="0" lvl="0" marL="0" rtl="0" algn="l">
                        <a:spcBef>
                          <a:spcPts val="0"/>
                        </a:spcBef>
                        <a:spcAft>
                          <a:spcPts val="0"/>
                        </a:spcAft>
                        <a:buNone/>
                      </a:pPr>
                      <a:r>
                        <a:rPr b="1" lang="es-419" sz="1100">
                          <a:solidFill>
                            <a:srgbClr val="393B43"/>
                          </a:solidFill>
                          <a:highlight>
                            <a:srgbClr val="EAFF6A"/>
                          </a:highlight>
                          <a:latin typeface="DM Sans"/>
                          <a:ea typeface="DM Sans"/>
                          <a:cs typeface="DM Sans"/>
                          <a:sym typeface="DM Sans"/>
                        </a:rPr>
                        <a:t>Ejecutar</a:t>
                      </a:r>
                      <a:endParaRPr b="1" sz="1100">
                        <a:solidFill>
                          <a:srgbClr val="393B43"/>
                        </a:solidFill>
                        <a:highlight>
                          <a:srgbClr val="EAFF6A"/>
                        </a:highlight>
                        <a:latin typeface="DM Sans"/>
                        <a:ea typeface="DM Sans"/>
                        <a:cs typeface="DM Sans"/>
                        <a:sym typeface="DM Sans"/>
                      </a:endParaRPr>
                    </a:p>
                  </a:txBody>
                  <a:tcPr marT="63500" marB="63500" marR="63500" marL="63500">
                    <a:solidFill>
                      <a:srgbClr val="EAFF6A"/>
                    </a:solidFill>
                  </a:tcPr>
                </a:tc>
                <a:tc>
                  <a:txBody>
                    <a:bodyPr/>
                    <a:lstStyle/>
                    <a:p>
                      <a:pPr indent="0" lvl="0" marL="0" rtl="0" algn="l">
                        <a:spcBef>
                          <a:spcPts val="0"/>
                        </a:spcBef>
                        <a:spcAft>
                          <a:spcPts val="0"/>
                        </a:spcAft>
                        <a:buNone/>
                      </a:pPr>
                      <a:r>
                        <a:rPr b="1" lang="es-419" sz="1100">
                          <a:solidFill>
                            <a:srgbClr val="393B43"/>
                          </a:solidFill>
                          <a:highlight>
                            <a:srgbClr val="EAFF6A"/>
                          </a:highlight>
                          <a:latin typeface="DM Sans"/>
                          <a:ea typeface="DM Sans"/>
                          <a:cs typeface="DM Sans"/>
                          <a:sym typeface="DM Sans"/>
                        </a:rPr>
                        <a:t>Resultado</a:t>
                      </a:r>
                      <a:endParaRPr b="1" sz="1100">
                        <a:solidFill>
                          <a:srgbClr val="393B43"/>
                        </a:solidFill>
                        <a:highlight>
                          <a:srgbClr val="EAFF6A"/>
                        </a:highlight>
                        <a:latin typeface="DM Sans"/>
                        <a:ea typeface="DM Sans"/>
                        <a:cs typeface="DM Sans"/>
                        <a:sym typeface="DM Sans"/>
                      </a:endParaRPr>
                    </a:p>
                  </a:txBody>
                  <a:tcPr marT="63500" marB="63500" marR="63500" marL="63500">
                    <a:solidFill>
                      <a:srgbClr val="EAFF6A"/>
                    </a:solidFill>
                  </a:tcPr>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print(a * 5)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print(a - b)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 + "Mundo")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 * 2)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print(c[-1])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print(c[1:])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print(d + d)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print(e[1])</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127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print(e+(7,8,9))</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77"/>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47" name="Google Shape;347;p77"/>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48" name="Google Shape;348;p77"/>
          <p:cNvGrpSpPr/>
          <p:nvPr/>
        </p:nvGrpSpPr>
        <p:grpSpPr>
          <a:xfrm>
            <a:off x="7985187" y="266059"/>
            <a:ext cx="660429" cy="660429"/>
            <a:chOff x="5323100" y="2467173"/>
            <a:chExt cx="738900" cy="738900"/>
          </a:xfrm>
        </p:grpSpPr>
        <p:sp>
          <p:nvSpPr>
            <p:cNvPr id="349" name="Google Shape;349;p7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50" name="Google Shape;350;p77"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51" name="Google Shape;351;p7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52" name="Google Shape;352;p77"/>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53" name="Google Shape;353;p77"/>
          <p:cNvSpPr txBox="1"/>
          <p:nvPr/>
        </p:nvSpPr>
        <p:spPr>
          <a:xfrm>
            <a:off x="580075" y="1820650"/>
            <a:ext cx="7636500" cy="288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3) </a:t>
            </a:r>
            <a:r>
              <a:rPr lang="es-419" sz="1350">
                <a:solidFill>
                  <a:schemeClr val="dk1"/>
                </a:solidFill>
                <a:latin typeface="DM Sans"/>
                <a:ea typeface="DM Sans"/>
                <a:cs typeface="DM Sans"/>
                <a:sym typeface="DM Sans"/>
              </a:rPr>
              <a:t>El siguiente código pretende realizar una media entre 3 números, pero no funciona correctamente. ¿Eres capaz de identificar el problema y solucionarlo?</a:t>
            </a:r>
            <a:endParaRPr sz="1350">
              <a:solidFill>
                <a:schemeClr val="dk1"/>
              </a:solidFill>
              <a:latin typeface="DM Sans"/>
              <a:ea typeface="DM Sans"/>
              <a:cs typeface="DM Sans"/>
              <a:sym typeface="DM Sans"/>
            </a:endParaRPr>
          </a:p>
          <a:p>
            <a:pPr indent="0" lvl="0" marL="0" rtl="0" algn="r">
              <a:lnSpc>
                <a:spcPct val="121429"/>
              </a:lnSpc>
              <a:spcBef>
                <a:spcPts val="0"/>
              </a:spcBef>
              <a:spcAft>
                <a:spcPts val="0"/>
              </a:spcAft>
              <a:buNone/>
            </a:pPr>
            <a:r>
              <a:t/>
            </a:r>
            <a:endParaRPr sz="1350">
              <a:solidFill>
                <a:srgbClr val="303F9F"/>
              </a:solidFill>
              <a:latin typeface="DM Sans"/>
              <a:ea typeface="DM Sans"/>
              <a:cs typeface="DM Sans"/>
              <a:sym typeface="DM Sans"/>
            </a:endParaRPr>
          </a:p>
          <a:p>
            <a:pPr indent="0" lvl="0" marL="0" rtl="0" algn="l">
              <a:lnSpc>
                <a:spcPct val="121429"/>
              </a:lnSpc>
              <a:spcBef>
                <a:spcPts val="0"/>
              </a:spcBef>
              <a:spcAft>
                <a:spcPts val="0"/>
              </a:spcAft>
              <a:buNone/>
            </a:pPr>
            <a:r>
              <a:rPr lang="es-419" sz="1350">
                <a:solidFill>
                  <a:srgbClr val="303F9F"/>
                </a:solidFill>
                <a:latin typeface="DM Sans"/>
                <a:ea typeface="DM Sans"/>
                <a:cs typeface="DM Sans"/>
                <a:sym typeface="DM Sans"/>
              </a:rPr>
              <a:t>In [1]:</a:t>
            </a:r>
            <a:endParaRPr sz="1350">
              <a:solidFill>
                <a:srgbClr val="303F9F"/>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numero_1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9</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numero_2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3</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numero_3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6</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chemeClr val="dk1"/>
                </a:solidFill>
                <a:latin typeface="DM Sans"/>
                <a:ea typeface="DM Sans"/>
                <a:cs typeface="DM Sans"/>
                <a:sym typeface="DM Sans"/>
              </a:rPr>
              <a:t>media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numero_1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numero_2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numero_3 </a:t>
            </a:r>
            <a:r>
              <a:rPr lang="es-419" sz="1350">
                <a:solidFill>
                  <a:srgbClr val="AA22FF"/>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rgbClr val="008800"/>
                </a:solidFill>
                <a:latin typeface="DM Sans"/>
                <a:ea typeface="DM Sans"/>
                <a:cs typeface="DM Sans"/>
                <a:sym typeface="DM Sans"/>
              </a:rPr>
              <a:t>3</a:t>
            </a:r>
            <a:endParaRPr sz="1350">
              <a:solidFill>
                <a:srgbClr val="008800"/>
              </a:solidFill>
              <a:latin typeface="DM Sans"/>
              <a:ea typeface="DM Sans"/>
              <a:cs typeface="DM Sans"/>
              <a:sym typeface="DM Sans"/>
            </a:endParaRPr>
          </a:p>
          <a:p>
            <a:pPr indent="0" lvl="0" marL="0" marR="0" rtl="0" algn="l">
              <a:lnSpc>
                <a:spcPct val="121429"/>
              </a:lnSpc>
              <a:spcBef>
                <a:spcPts val="0"/>
              </a:spcBef>
              <a:spcAft>
                <a:spcPts val="0"/>
              </a:spcAft>
              <a:buNone/>
            </a:pPr>
            <a:r>
              <a:rPr lang="es-419" sz="1350">
                <a:solidFill>
                  <a:srgbClr val="008000"/>
                </a:solidFill>
                <a:latin typeface="DM Sans"/>
                <a:ea typeface="DM Sans"/>
                <a:cs typeface="DM Sans"/>
                <a:sym typeface="DM Sans"/>
              </a:rPr>
              <a:t>print</a:t>
            </a:r>
            <a:r>
              <a:rPr lang="es-419" sz="1350">
                <a:solidFill>
                  <a:schemeClr val="dk1"/>
                </a:solidFill>
                <a:latin typeface="DM Sans"/>
                <a:ea typeface="DM Sans"/>
                <a:cs typeface="DM Sans"/>
                <a:sym typeface="DM Sans"/>
              </a:rPr>
              <a:t>(</a:t>
            </a:r>
            <a:r>
              <a:rPr lang="es-419" sz="1350">
                <a:solidFill>
                  <a:srgbClr val="BA2121"/>
                </a:solidFill>
                <a:latin typeface="DM Sans"/>
                <a:ea typeface="DM Sans"/>
                <a:cs typeface="DM Sans"/>
                <a:sym typeface="DM Sans"/>
              </a:rPr>
              <a:t>"La nota media es"</a:t>
            </a:r>
            <a:r>
              <a:rPr lang="es-419" sz="1350">
                <a:solidFill>
                  <a:schemeClr val="dk1"/>
                </a:solidFill>
                <a:latin typeface="DM Sans"/>
                <a:ea typeface="DM Sans"/>
                <a:cs typeface="DM Sans"/>
                <a:sym typeface="DM Sans"/>
              </a:rPr>
              <a:t>, media)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La nota media es 14.0</a:t>
            </a:r>
            <a:endParaRPr sz="135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7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59" name="Google Shape;359;p78"/>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60" name="Google Shape;360;p78"/>
          <p:cNvGrpSpPr/>
          <p:nvPr/>
        </p:nvGrpSpPr>
        <p:grpSpPr>
          <a:xfrm>
            <a:off x="7985187" y="266059"/>
            <a:ext cx="660429" cy="660429"/>
            <a:chOff x="5323100" y="2467173"/>
            <a:chExt cx="738900" cy="738900"/>
          </a:xfrm>
        </p:grpSpPr>
        <p:sp>
          <p:nvSpPr>
            <p:cNvPr id="361" name="Google Shape;361;p7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62" name="Google Shape;362;p7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63" name="Google Shape;363;p7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64" name="Google Shape;364;p78"/>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65" name="Google Shape;365;p78"/>
          <p:cNvSpPr txBox="1"/>
          <p:nvPr/>
        </p:nvSpPr>
        <p:spPr>
          <a:xfrm>
            <a:off x="580075" y="1820650"/>
            <a:ext cx="7636500" cy="29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4</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A partir del ejercicio anterior, desarrolla un programa para calcular la nota final. Para ello vamos a suponer que cada número es una nota y que queremos obtener la nota media. Cada nota tiene un valor porcentual: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primera nota vale un 15% del total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segunda nota vale un 35% del total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La tercera nota vale un 50% del total</a:t>
            </a:r>
            <a:endParaRPr sz="1350">
              <a:solidFill>
                <a:schemeClr val="dk1"/>
              </a:solidFill>
              <a:latin typeface="DM Sans"/>
              <a:ea typeface="DM Sans"/>
              <a:cs typeface="DM Sans"/>
              <a:sym typeface="DM Sans"/>
            </a:endParaRPr>
          </a:p>
          <a:p>
            <a:pPr indent="0" lvl="0" marL="0" rtl="0" algn="l">
              <a:lnSpc>
                <a:spcPct val="115000"/>
              </a:lnSpc>
              <a:spcBef>
                <a:spcPts val="1100"/>
              </a:spcBef>
              <a:spcAft>
                <a:spcPts val="0"/>
              </a:spcAft>
              <a:buNone/>
            </a:pPr>
            <a:r>
              <a:rPr b="1" lang="es-419" sz="1350">
                <a:solidFill>
                  <a:schemeClr val="dk1"/>
                </a:solidFill>
                <a:latin typeface="DM Sans"/>
                <a:ea typeface="DM Sans"/>
                <a:cs typeface="DM Sans"/>
                <a:sym typeface="DM Sans"/>
              </a:rPr>
              <a:t>Ejemplos:</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 10</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 7</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 4</a:t>
            </a:r>
            <a:endParaRPr b="1" sz="135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7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71" name="Google Shape;371;p79"/>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72" name="Google Shape;372;p79"/>
          <p:cNvGrpSpPr/>
          <p:nvPr/>
        </p:nvGrpSpPr>
        <p:grpSpPr>
          <a:xfrm>
            <a:off x="7985187" y="266059"/>
            <a:ext cx="660429" cy="660429"/>
            <a:chOff x="5323100" y="2467173"/>
            <a:chExt cx="738900" cy="738900"/>
          </a:xfrm>
        </p:grpSpPr>
        <p:sp>
          <p:nvSpPr>
            <p:cNvPr id="373" name="Google Shape;373;p7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74" name="Google Shape;374;p79"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75" name="Google Shape;375;p79"/>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76" name="Google Shape;376;p79"/>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77" name="Google Shape;377;p79"/>
          <p:cNvSpPr txBox="1"/>
          <p:nvPr/>
        </p:nvSpPr>
        <p:spPr>
          <a:xfrm>
            <a:off x="580075" y="1820650"/>
            <a:ext cx="7636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5</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La siguiente matriz (o lista con listas anidadas) debe cumplir una condición: en cada fila el cuarto elemento siempre debe ser el resultado de sumar los tres primeros. ¿Eres capaz de modificar las sumas incorrectas utilizando la técnica del slicing?</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función llamada sum(lista) devuelve una suma de todos los elementos de la lista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378" name="Google Shape;378;p79"/>
          <p:cNvSpPr txBox="1"/>
          <p:nvPr/>
        </p:nvSpPr>
        <p:spPr>
          <a:xfrm>
            <a:off x="4064675" y="3628775"/>
            <a:ext cx="1016700" cy="823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800"/>
              </a:spcAft>
              <a:buNone/>
            </a:pPr>
            <a:r>
              <a:rPr lang="es-419" sz="4150">
                <a:solidFill>
                  <a:schemeClr val="dk1"/>
                </a:solidFill>
                <a:latin typeface="DM Sans"/>
                <a:ea typeface="DM Sans"/>
                <a:cs typeface="DM Sans"/>
                <a:sym typeface="DM Sans"/>
              </a:rPr>
              <a:t>👉</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80"/>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84" name="Google Shape;384;p8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85" name="Google Shape;385;p80"/>
          <p:cNvGrpSpPr/>
          <p:nvPr/>
        </p:nvGrpSpPr>
        <p:grpSpPr>
          <a:xfrm>
            <a:off x="7985187" y="266059"/>
            <a:ext cx="660429" cy="660429"/>
            <a:chOff x="5323100" y="2467173"/>
            <a:chExt cx="738900" cy="738900"/>
          </a:xfrm>
        </p:grpSpPr>
        <p:sp>
          <p:nvSpPr>
            <p:cNvPr id="386" name="Google Shape;386;p8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87" name="Google Shape;387;p8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88" name="Google Shape;388;p8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89" name="Google Shape;389;p80"/>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90" name="Google Shape;390;p80"/>
          <p:cNvSpPr txBox="1"/>
          <p:nvPr/>
        </p:nvSpPr>
        <p:spPr>
          <a:xfrm>
            <a:off x="580075" y="1515850"/>
            <a:ext cx="76365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Partirás de: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matriz = [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5, 1],</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[2, 1, 2],</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[3, 0, 1],</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4, 4]</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Debes llegar a: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matriz = [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5, 1, 7],</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[2, 1, 2, 5],</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[3, 0, 1, 4],</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    [1, 4, 4, 9]</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81"/>
          <p:cNvSpPr txBox="1"/>
          <p:nvPr/>
        </p:nvSpPr>
        <p:spPr>
          <a:xfrm>
            <a:off x="1325100" y="2252975"/>
            <a:ext cx="6493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 Controladores de Flujo 2</a:t>
            </a:r>
            <a:endParaRPr b="1" i="0" sz="4000" u="none" cap="none" strike="noStrike">
              <a:solidFill>
                <a:srgbClr val="EAFF6A"/>
              </a:solidFill>
              <a:latin typeface="DM Sans"/>
              <a:ea typeface="DM Sans"/>
              <a:cs typeface="DM Sans"/>
              <a:sym typeface="DM Sans"/>
            </a:endParaRPr>
          </a:p>
        </p:txBody>
      </p:sp>
      <p:sp>
        <p:nvSpPr>
          <p:cNvPr id="396" name="Google Shape;396;p8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05</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8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t>
            </a:r>
            <a:r>
              <a:rPr b="1" lang="es-419" sz="4000">
                <a:solidFill>
                  <a:schemeClr val="dk1"/>
                </a:solidFill>
                <a:latin typeface="DM Sans"/>
                <a:ea typeface="DM Sans"/>
                <a:cs typeface="DM Sans"/>
                <a:sym typeface="DM Sans"/>
              </a:rPr>
              <a:t>Instrucciones e iteración</a:t>
            </a:r>
            <a:r>
              <a:rPr b="1" lang="es-419"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pic>
        <p:nvPicPr>
          <p:cNvPr id="402" name="Google Shape;402;p8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03" name="Google Shape;403;p82"/>
          <p:cNvGrpSpPr/>
          <p:nvPr/>
        </p:nvGrpSpPr>
        <p:grpSpPr>
          <a:xfrm>
            <a:off x="7985187" y="266059"/>
            <a:ext cx="660429" cy="660429"/>
            <a:chOff x="5323100" y="2467173"/>
            <a:chExt cx="738900" cy="738900"/>
          </a:xfrm>
        </p:grpSpPr>
        <p:sp>
          <p:nvSpPr>
            <p:cNvPr id="404" name="Google Shape;404;p8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5" name="Google Shape;405;p8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06" name="Google Shape;406;p82"/>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07" name="Google Shape;407;p82"/>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08" name="Google Shape;408;p82"/>
          <p:cNvSpPr txBox="1"/>
          <p:nvPr/>
        </p:nvSpPr>
        <p:spPr>
          <a:xfrm>
            <a:off x="457725" y="2158800"/>
            <a:ext cx="8086200" cy="155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 los ejercicios 1, 2, 3, 4, 5 y 6.</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Puedes completar estas consignas en un Google Docs o un link a tu Colabs. </a:t>
            </a:r>
            <a:endParaRPr sz="1350" u="sng">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83"/>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414" name="Google Shape;414;p8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15" name="Google Shape;415;p83"/>
          <p:cNvGrpSpPr/>
          <p:nvPr/>
        </p:nvGrpSpPr>
        <p:grpSpPr>
          <a:xfrm>
            <a:off x="7985187" y="266059"/>
            <a:ext cx="660429" cy="660429"/>
            <a:chOff x="5323100" y="2467173"/>
            <a:chExt cx="738900" cy="738900"/>
          </a:xfrm>
        </p:grpSpPr>
        <p:sp>
          <p:nvSpPr>
            <p:cNvPr id="416" name="Google Shape;416;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17" name="Google Shape;417;p83"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18" name="Google Shape;418;p83"/>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19" name="Google Shape;419;p83"/>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20" name="Google Shape;420;p83"/>
          <p:cNvSpPr txBox="1"/>
          <p:nvPr/>
        </p:nvSpPr>
        <p:spPr>
          <a:xfrm>
            <a:off x="457350" y="1831975"/>
            <a:ext cx="8086200" cy="2470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Escribe un programa que lea dos números por teclado y permita elegir entre 4 opciones en un menú:</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suma de los dos números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resta de los dos números (el primero menos el segundo)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multiplicación de los dos números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elige esta opción se interrumpirá la impresión del menú y el programa finalizará</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En caso de no introducir una opción válida, el programa informará de que no es correcta.</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84"/>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426" name="Google Shape;426;p8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27" name="Google Shape;427;p84"/>
          <p:cNvGrpSpPr/>
          <p:nvPr/>
        </p:nvGrpSpPr>
        <p:grpSpPr>
          <a:xfrm>
            <a:off x="7985187" y="266059"/>
            <a:ext cx="660429" cy="660429"/>
            <a:chOff x="5323100" y="2467173"/>
            <a:chExt cx="738900" cy="738900"/>
          </a:xfrm>
        </p:grpSpPr>
        <p:sp>
          <p:nvSpPr>
            <p:cNvPr id="428" name="Google Shape;428;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29" name="Google Shape;429;p8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30" name="Google Shape;430;p84"/>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31" name="Google Shape;431;p8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32" name="Google Shape;432;p84"/>
          <p:cNvSpPr txBox="1"/>
          <p:nvPr/>
        </p:nvSpPr>
        <p:spPr>
          <a:xfrm>
            <a:off x="457725" y="1868813"/>
            <a:ext cx="8086200" cy="24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2) </a:t>
            </a:r>
            <a:r>
              <a:rPr lang="es-419" sz="1350">
                <a:solidFill>
                  <a:schemeClr val="dk1"/>
                </a:solidFill>
                <a:latin typeface="DM Sans"/>
                <a:ea typeface="DM Sans"/>
                <a:cs typeface="DM Sans"/>
                <a:sym typeface="DM Sans"/>
              </a:rPr>
              <a:t> Escribe un programa que lea un número impar por teclado. Si el usuario no introduce un número impar, debe repetirse el proceso hasta que lo introduzca correctamente.</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3) </a:t>
            </a:r>
            <a:r>
              <a:rPr lang="es-419" sz="1350">
                <a:solidFill>
                  <a:schemeClr val="dk1"/>
                </a:solidFill>
                <a:latin typeface="DM Sans"/>
                <a:ea typeface="DM Sans"/>
                <a:cs typeface="DM Sans"/>
                <a:sym typeface="DM Sans"/>
              </a:rPr>
              <a:t>Escribe un programa que sume todos los números enteros impares desde el 0 hasta el 100:</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Puedes utilizar la funciones sum() y range() para hacerlo más fácil. El tercer parámetro en la función range(inicio, fin, salto) indica un salto de números.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4) </a:t>
            </a:r>
            <a:r>
              <a:rPr lang="es-419" sz="1350">
                <a:solidFill>
                  <a:schemeClr val="dk1"/>
                </a:solidFill>
                <a:latin typeface="DM Sans"/>
                <a:ea typeface="DM Sans"/>
                <a:cs typeface="DM Sans"/>
                <a:sym typeface="DM Sans"/>
              </a:rPr>
              <a:t>Escribe un programa que pida al usuario cuantos números quiere introducir. Luego lee todos los números y realiza una media aritmética.</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67"/>
          <p:cNvSpPr/>
          <p:nvPr/>
        </p:nvSpPr>
        <p:spPr>
          <a:xfrm>
            <a:off x="6678875" y="16225"/>
            <a:ext cx="2465100" cy="51273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7"/>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7"/>
          <p:cNvSpPr txBox="1"/>
          <p:nvPr/>
        </p:nvSpPr>
        <p:spPr>
          <a:xfrm>
            <a:off x="473350" y="619525"/>
            <a:ext cx="5913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¿Qué 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240" name="Google Shape;240;p67"/>
          <p:cNvSpPr txBox="1"/>
          <p:nvPr/>
        </p:nvSpPr>
        <p:spPr>
          <a:xfrm>
            <a:off x="457725" y="1644200"/>
            <a:ext cx="56511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La </a:t>
            </a:r>
            <a:r>
              <a:rPr b="1" lang="es-419" sz="1350">
                <a:latin typeface="DM Sans"/>
                <a:ea typeface="DM Sans"/>
                <a:cs typeface="DM Sans"/>
                <a:sym typeface="DM Sans"/>
              </a:rPr>
              <a:t>Guía de Ejercicios Complementarioss</a:t>
            </a:r>
            <a:r>
              <a:rPr lang="es-419" sz="1350">
                <a:latin typeface="DM Sans"/>
                <a:ea typeface="DM Sans"/>
                <a:cs typeface="DM Sans"/>
                <a:sym typeface="DM Sans"/>
              </a:rPr>
              <a:t> es un espacio que nuclea todas las actividades prácticas </a:t>
            </a:r>
            <a:r>
              <a:rPr lang="es-419" sz="1350">
                <a:solidFill>
                  <a:schemeClr val="dk1"/>
                </a:solidFill>
                <a:latin typeface="DM Sans"/>
                <a:ea typeface="DM Sans"/>
                <a:cs typeface="DM Sans"/>
                <a:sym typeface="DM Sans"/>
              </a:rPr>
              <a:t>que </a:t>
            </a:r>
            <a:r>
              <a:rPr b="1" lang="es-419" sz="1350">
                <a:solidFill>
                  <a:schemeClr val="dk1"/>
                </a:solidFill>
                <a:latin typeface="DM Sans"/>
                <a:ea typeface="DM Sans"/>
                <a:cs typeface="DM Sans"/>
                <a:sym typeface="DM Sans"/>
              </a:rPr>
              <a:t>NO </a:t>
            </a:r>
            <a:r>
              <a:rPr lang="es-419" sz="1350">
                <a:solidFill>
                  <a:schemeClr val="dk1"/>
                </a:solidFill>
                <a:latin typeface="DM Sans"/>
                <a:ea typeface="DM Sans"/>
                <a:cs typeface="DM Sans"/>
                <a:sym typeface="DM Sans"/>
              </a:rPr>
              <a:t>se relacionan con los temas del proyecto final.</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La Guía fue creada para que puedas focalizar </a:t>
            </a:r>
            <a:r>
              <a:rPr lang="es-419" sz="1350">
                <a:latin typeface="DM Sans"/>
                <a:ea typeface="DM Sans"/>
                <a:cs typeface="DM Sans"/>
                <a:sym typeface="DM Sans"/>
              </a:rPr>
              <a:t>en reforzar</a:t>
            </a:r>
            <a:r>
              <a:rPr lang="es-419" sz="1350">
                <a:latin typeface="DM Sans"/>
                <a:ea typeface="DM Sans"/>
                <a:cs typeface="DM Sans"/>
                <a:sym typeface="DM Sans"/>
              </a:rPr>
              <a:t> y afianzar, potenciar y poner en práctica los saberes adquiridos en clase. No tiene corrección ni los ejercicios serán evaluados dentro de las entregas.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1350">
                <a:latin typeface="DM Sans"/>
                <a:ea typeface="DM Sans"/>
                <a:cs typeface="DM Sans"/>
                <a:sym typeface="DM Sans"/>
              </a:rPr>
              <a:t>¡A practicar! </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rgbClr val="666666"/>
                </a:solidFill>
                <a:latin typeface="DM Sans"/>
                <a:ea typeface="DM Sans"/>
                <a:cs typeface="DM Sans"/>
                <a:sym typeface="DM Sans"/>
              </a:rPr>
              <a:t>Nota: Te recomendamos que descargues el archivo para que lo puedas editar</a:t>
            </a:r>
            <a:endParaRPr sz="1350">
              <a:solidFill>
                <a:srgbClr val="666666"/>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241" name="Google Shape;241;p67"/>
          <p:cNvGrpSpPr/>
          <p:nvPr/>
        </p:nvGrpSpPr>
        <p:grpSpPr>
          <a:xfrm>
            <a:off x="6728956" y="728729"/>
            <a:ext cx="702103" cy="660429"/>
            <a:chOff x="3137108" y="2467173"/>
            <a:chExt cx="738900" cy="738900"/>
          </a:xfrm>
        </p:grpSpPr>
        <p:sp>
          <p:nvSpPr>
            <p:cNvPr id="242" name="Google Shape;242;p6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6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244" name="Google Shape;244;p67"/>
          <p:cNvPicPr preferRelativeResize="0"/>
          <p:nvPr/>
        </p:nvPicPr>
        <p:blipFill>
          <a:blip r:embed="rId4">
            <a:alphaModFix/>
          </a:blip>
          <a:stretch>
            <a:fillRect/>
          </a:stretch>
        </p:blipFill>
        <p:spPr>
          <a:xfrm>
            <a:off x="7821821" y="4590000"/>
            <a:ext cx="1164379" cy="28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85"/>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¡Instrucciones e iteración!</a:t>
            </a:r>
            <a:endParaRPr b="1" sz="4000">
              <a:solidFill>
                <a:schemeClr val="dk1"/>
              </a:solidFill>
              <a:latin typeface="DM Sans"/>
              <a:ea typeface="DM Sans"/>
              <a:cs typeface="DM Sans"/>
              <a:sym typeface="DM Sans"/>
            </a:endParaRPr>
          </a:p>
        </p:txBody>
      </p:sp>
      <p:pic>
        <p:nvPicPr>
          <p:cNvPr id="438" name="Google Shape;438;p8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39" name="Google Shape;439;p85"/>
          <p:cNvGrpSpPr/>
          <p:nvPr/>
        </p:nvGrpSpPr>
        <p:grpSpPr>
          <a:xfrm>
            <a:off x="7985187" y="266059"/>
            <a:ext cx="660429" cy="660429"/>
            <a:chOff x="5323100" y="2467173"/>
            <a:chExt cx="738900" cy="738900"/>
          </a:xfrm>
        </p:grpSpPr>
        <p:sp>
          <p:nvSpPr>
            <p:cNvPr id="440" name="Google Shape;440;p8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41" name="Google Shape;441;p8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42" name="Google Shape;442;p85"/>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43" name="Google Shape;443;p85"/>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44" name="Google Shape;444;p85"/>
          <p:cNvSpPr txBox="1"/>
          <p:nvPr/>
        </p:nvSpPr>
        <p:spPr>
          <a:xfrm>
            <a:off x="457350" y="1679575"/>
            <a:ext cx="8086200" cy="288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5)</a:t>
            </a:r>
            <a:r>
              <a:rPr lang="es-419" sz="1350">
                <a:solidFill>
                  <a:schemeClr val="dk1"/>
                </a:solidFill>
                <a:latin typeface="DM Sans"/>
                <a:ea typeface="DM Sans"/>
                <a:cs typeface="DM Sans"/>
                <a:sym typeface="DM Sans"/>
              </a:rPr>
              <a:t> Escribe un programa que pida al usuario un número entero del 0 al 9, y que mientras el número no sea correcto se repita el proceso. Luego debe comprobar si el número se encuentra en la lista de números y notificarlo:</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sintaxis "valor in lista" permite comprobar fácilmente si un valor se encuentra en una lista (devuelve True o False).</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6) </a:t>
            </a:r>
            <a:r>
              <a:rPr lang="es-419" sz="1350">
                <a:solidFill>
                  <a:schemeClr val="dk1"/>
                </a:solidFill>
                <a:latin typeface="DM Sans"/>
                <a:ea typeface="DM Sans"/>
                <a:cs typeface="DM Sans"/>
                <a:sym typeface="DM Sans"/>
              </a:rPr>
              <a:t>Utilizando la función range() y la conversión a listas, genera las siguientes listas dinámicamente:</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del 0 al 10 [0, 1, 2, ..., 10]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del -10 al 0 [-10, -9, -8, ..., 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pares del 0 al 20 [0, 2, 4, ..., 20]</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impares entre -20 y 0 [-19, -17, -15, ..., -1]</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múltiples de 5 del 0 al 50 [0, 5, 10, ..., 50]</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conversión de listas es mi_lista=list(range(inicio,fin,salto))</a:t>
            </a:r>
            <a:endParaRPr sz="135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8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Conjuntos y diccionarios</a:t>
            </a:r>
            <a:endParaRPr b="1" i="0" sz="4000" u="none" cap="none" strike="noStrike">
              <a:solidFill>
                <a:srgbClr val="EAFF6A"/>
              </a:solidFill>
              <a:latin typeface="DM Sans"/>
              <a:ea typeface="DM Sans"/>
              <a:cs typeface="DM Sans"/>
              <a:sym typeface="DM Sans"/>
            </a:endParaRPr>
          </a:p>
        </p:txBody>
      </p:sp>
      <p:sp>
        <p:nvSpPr>
          <p:cNvPr id="450" name="Google Shape;450;p8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06</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8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56" name="Google Shape;456;p87"/>
          <p:cNvSpPr txBox="1"/>
          <p:nvPr/>
        </p:nvSpPr>
        <p:spPr>
          <a:xfrm>
            <a:off x="539250" y="1646825"/>
            <a:ext cx="8065500" cy="2735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 Sets </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Crear un conjunto en Python que posea los siguientes elementos:</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Países: Inglaterra, USA, México.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Posteriormente agrega nuestro set de países, los elementos de: Islandia, Italia, Argentina y Portugal, USA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Elimina a los países: Chile e Italia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rPr lang="es-419" sz="1350">
                <a:solidFill>
                  <a:schemeClr val="dk1"/>
                </a:solidFill>
                <a:highlight>
                  <a:srgbClr val="EAFF6A"/>
                </a:highlight>
                <a:latin typeface="DM Sans"/>
                <a:ea typeface="DM Sans"/>
                <a:cs typeface="DM Sans"/>
                <a:sym typeface="DM Sans"/>
              </a:rPr>
              <a:t>Pregunta: </a:t>
            </a:r>
            <a:r>
              <a:rPr lang="es-419" sz="1350">
                <a:solidFill>
                  <a:schemeClr val="dk1"/>
                </a:solidFill>
                <a:latin typeface="DM Sans"/>
                <a:ea typeface="DM Sans"/>
                <a:cs typeface="DM Sans"/>
                <a:sym typeface="DM Sans"/>
              </a:rPr>
              <a:t>¿Qué pasa si queremos eliminar al país Chile utilizando el método </a:t>
            </a:r>
            <a:r>
              <a:rPr b="1" lang="es-419" sz="1350">
                <a:solidFill>
                  <a:schemeClr val="dk1"/>
                </a:solidFill>
                <a:latin typeface="DM Sans"/>
                <a:ea typeface="DM Sans"/>
                <a:cs typeface="DM Sans"/>
                <a:sym typeface="DM Sans"/>
              </a:rPr>
              <a:t>remove</a:t>
            </a:r>
            <a:r>
              <a:rPr lang="es-419" sz="1350">
                <a:solidFill>
                  <a:schemeClr val="dk1"/>
                </a:solidFill>
                <a:latin typeface="DM Sans"/>
                <a:ea typeface="DM Sans"/>
                <a:cs typeface="DM Sans"/>
                <a:sym typeface="DM Sans"/>
              </a:rPr>
              <a:t>?, ¿Qué pasó con el </a:t>
            </a:r>
            <a:r>
              <a:rPr b="1" lang="es-419" sz="1350">
                <a:solidFill>
                  <a:schemeClr val="dk1"/>
                </a:solidFill>
                <a:latin typeface="DM Sans"/>
                <a:ea typeface="DM Sans"/>
                <a:cs typeface="DM Sans"/>
                <a:sym typeface="DM Sans"/>
              </a:rPr>
              <a:t>element </a:t>
            </a:r>
            <a:r>
              <a:rPr lang="es-419" sz="1350">
                <a:solidFill>
                  <a:schemeClr val="dk1"/>
                </a:solidFill>
                <a:latin typeface="DM Sans"/>
                <a:ea typeface="DM Sans"/>
                <a:cs typeface="DM Sans"/>
                <a:sym typeface="DM Sans"/>
              </a:rPr>
              <a:t>de USA?</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800"/>
              </a:spcAft>
              <a:buNone/>
            </a:pPr>
            <a:r>
              <a:t/>
            </a:r>
            <a:endParaRPr sz="1350">
              <a:solidFill>
                <a:schemeClr val="dk1"/>
              </a:solidFill>
              <a:latin typeface="DM Sans"/>
              <a:ea typeface="DM Sans"/>
              <a:cs typeface="DM Sans"/>
              <a:sym typeface="DM Sans"/>
            </a:endParaRPr>
          </a:p>
        </p:txBody>
      </p:sp>
      <p:sp>
        <p:nvSpPr>
          <p:cNvPr id="457" name="Google Shape;457;p87"/>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Sets - Dicts</a:t>
            </a:r>
            <a:endParaRPr b="1" sz="4000">
              <a:solidFill>
                <a:schemeClr val="dk1"/>
              </a:solidFill>
              <a:latin typeface="DM Sans"/>
              <a:ea typeface="DM Sans"/>
              <a:cs typeface="DM Sans"/>
              <a:sym typeface="DM Sans"/>
            </a:endParaRPr>
          </a:p>
        </p:txBody>
      </p:sp>
      <p:grpSp>
        <p:nvGrpSpPr>
          <p:cNvPr id="458" name="Google Shape;458;p87"/>
          <p:cNvGrpSpPr/>
          <p:nvPr/>
        </p:nvGrpSpPr>
        <p:grpSpPr>
          <a:xfrm>
            <a:off x="7985187" y="266059"/>
            <a:ext cx="660429" cy="660429"/>
            <a:chOff x="5323100" y="2467173"/>
            <a:chExt cx="738900" cy="738900"/>
          </a:xfrm>
        </p:grpSpPr>
        <p:sp>
          <p:nvSpPr>
            <p:cNvPr id="459" name="Google Shape;459;p8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60" name="Google Shape;460;p87"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61" name="Google Shape;461;p87"/>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62" name="Google Shape;462;p87"/>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8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68" name="Google Shape;468;p88"/>
          <p:cNvSpPr txBox="1"/>
          <p:nvPr/>
        </p:nvSpPr>
        <p:spPr>
          <a:xfrm>
            <a:off x="539250" y="1826100"/>
            <a:ext cx="8065500" cy="14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Consigna Dicts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Escribir un programa que le solicite al usuario su nombre, edad, dirección y que, posteriormente, lo muestre por pantalla:</a:t>
            </a:r>
            <a:endParaRPr sz="1350">
              <a:solidFill>
                <a:schemeClr val="dk1"/>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Ejemplo del output solicitado: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Juan tiene 25 años, y vive en Carrera 7 - Bogotá</a:t>
            </a:r>
            <a:endParaRPr sz="1350">
              <a:solidFill>
                <a:schemeClr val="dk1"/>
              </a:solidFill>
              <a:latin typeface="DM Sans"/>
              <a:ea typeface="DM Sans"/>
              <a:cs typeface="DM Sans"/>
              <a:sym typeface="DM Sans"/>
            </a:endParaRPr>
          </a:p>
        </p:txBody>
      </p:sp>
      <p:sp>
        <p:nvSpPr>
          <p:cNvPr id="469" name="Google Shape;469;p88"/>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Sets - Dicts</a:t>
            </a:r>
            <a:endParaRPr b="1" sz="4000">
              <a:solidFill>
                <a:schemeClr val="dk1"/>
              </a:solidFill>
              <a:latin typeface="DM Sans"/>
              <a:ea typeface="DM Sans"/>
              <a:cs typeface="DM Sans"/>
              <a:sym typeface="DM Sans"/>
            </a:endParaRPr>
          </a:p>
        </p:txBody>
      </p:sp>
      <p:grpSp>
        <p:nvGrpSpPr>
          <p:cNvPr id="470" name="Google Shape;470;p88"/>
          <p:cNvGrpSpPr/>
          <p:nvPr/>
        </p:nvGrpSpPr>
        <p:grpSpPr>
          <a:xfrm>
            <a:off x="7985187" y="266059"/>
            <a:ext cx="660429" cy="660429"/>
            <a:chOff x="5323100" y="2467173"/>
            <a:chExt cx="738900" cy="738900"/>
          </a:xfrm>
        </p:grpSpPr>
        <p:sp>
          <p:nvSpPr>
            <p:cNvPr id="471" name="Google Shape;471;p8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72" name="Google Shape;472;p8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73" name="Google Shape;473;p88"/>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74" name="Google Shape;474;p88"/>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Métodos de colecciones</a:t>
            </a:r>
            <a:endParaRPr b="1" i="0" sz="4000" u="none" cap="none" strike="noStrike">
              <a:solidFill>
                <a:srgbClr val="EAFF6A"/>
              </a:solidFill>
              <a:latin typeface="DM Sans"/>
              <a:ea typeface="DM Sans"/>
              <a:cs typeface="DM Sans"/>
              <a:sym typeface="DM Sans"/>
            </a:endParaRPr>
          </a:p>
        </p:txBody>
      </p:sp>
      <p:sp>
        <p:nvSpPr>
          <p:cNvPr id="480" name="Google Shape;480;p8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7</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90"/>
          <p:cNvSpPr txBox="1"/>
          <p:nvPr/>
        </p:nvSpPr>
        <p:spPr>
          <a:xfrm>
            <a:off x="501450" y="8531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Colecciones práctica extra</a:t>
            </a:r>
            <a:endParaRPr b="1" i="0" sz="4000" u="none" cap="none" strike="noStrike">
              <a:solidFill>
                <a:schemeClr val="dk1"/>
              </a:solidFill>
              <a:latin typeface="DM Sans"/>
              <a:ea typeface="DM Sans"/>
              <a:cs typeface="DM Sans"/>
              <a:sym typeface="DM Sans"/>
            </a:endParaRPr>
          </a:p>
        </p:txBody>
      </p:sp>
      <p:pic>
        <p:nvPicPr>
          <p:cNvPr id="486" name="Google Shape;486;p9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87" name="Google Shape;487;p90"/>
          <p:cNvSpPr txBox="1"/>
          <p:nvPr/>
        </p:nvSpPr>
        <p:spPr>
          <a:xfrm>
            <a:off x="580075" y="1538675"/>
            <a:ext cx="8188200" cy="315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A partir de una lista realizar las siguientes tareas sin modificar la lista original:</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Borrar los elementos duplicados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Ordenar la lista de mayor a menor</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Eliminar todos los números impares (  for ---- if (%2==1) ---- pop, remove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Realizar una suma de todos los números que quedan (sum(lista))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Añadir como primer elemento de la lista la suma realizada insert(0, suma)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Devolver la lista modificada</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Finalmente, después de ejecutar la función, comprueba que la suma de todos los números a partir del segundo, concuerda con el primer número de la lista</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highlight>
                  <a:schemeClr val="accent4"/>
                </a:highlight>
                <a:latin typeface="DM Sans"/>
                <a:ea typeface="DM Sans"/>
                <a:cs typeface="DM Sans"/>
                <a:sym typeface="DM Sans"/>
              </a:rPr>
              <a:t>lista = [29, -5, -12, 17, 5, 24, 5, 12, 23, 16, 12, 5, -12, 17]</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highlight>
                  <a:schemeClr val="accent4"/>
                </a:highlight>
                <a:latin typeface="DM Sans"/>
                <a:ea typeface="DM Sans"/>
                <a:cs typeface="DM Sans"/>
                <a:sym typeface="DM Sans"/>
              </a:rPr>
              <a:t>Nota: Recuerda que para sumar todos los números de una lista puedes usar sum</a:t>
            </a:r>
            <a:endParaRPr b="0" i="0" sz="1350" u="sng" cap="none" strike="noStrike">
              <a:solidFill>
                <a:srgbClr val="83AEFB"/>
              </a:solidFill>
              <a:latin typeface="DM Sans"/>
              <a:ea typeface="DM Sans"/>
              <a:cs typeface="DM Sans"/>
              <a:sym typeface="DM Sans"/>
            </a:endParaRPr>
          </a:p>
        </p:txBody>
      </p:sp>
      <p:grpSp>
        <p:nvGrpSpPr>
          <p:cNvPr id="488" name="Google Shape;488;p90"/>
          <p:cNvGrpSpPr/>
          <p:nvPr/>
        </p:nvGrpSpPr>
        <p:grpSpPr>
          <a:xfrm>
            <a:off x="7985187" y="266059"/>
            <a:ext cx="660429" cy="660429"/>
            <a:chOff x="5323100" y="2467173"/>
            <a:chExt cx="738900" cy="738900"/>
          </a:xfrm>
        </p:grpSpPr>
        <p:sp>
          <p:nvSpPr>
            <p:cNvPr id="489" name="Google Shape;489;p9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90" name="Google Shape;490;p9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91" name="Google Shape;491;p90"/>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92" name="Google Shape;492;p90"/>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5</a:t>
            </a:r>
            <a:endParaRPr sz="1500">
              <a:latin typeface="DM Sans Medium"/>
              <a:ea typeface="DM Sans Medium"/>
              <a:cs typeface="DM Sans Medium"/>
              <a:sym typeface="DM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91"/>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Excepciones</a:t>
            </a:r>
            <a:endParaRPr b="1" i="0" sz="4000" u="none" cap="none" strike="noStrike">
              <a:solidFill>
                <a:srgbClr val="EAFF6A"/>
              </a:solidFill>
              <a:latin typeface="DM Sans"/>
              <a:ea typeface="DM Sans"/>
              <a:cs typeface="DM Sans"/>
              <a:sym typeface="DM Sans"/>
            </a:endParaRPr>
          </a:p>
        </p:txBody>
      </p:sp>
      <p:sp>
        <p:nvSpPr>
          <p:cNvPr id="498" name="Google Shape;498;p9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a:t>
            </a:r>
            <a:r>
              <a:rPr b="1" lang="es-419" sz="1800">
                <a:solidFill>
                  <a:schemeClr val="lt1"/>
                </a:solidFill>
                <a:latin typeface="DM Sans"/>
                <a:ea typeface="DM Sans"/>
                <a:cs typeface="DM Sans"/>
                <a:sym typeface="DM Sans"/>
              </a:rPr>
              <a:t>11</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9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Tutorial Excepciones</a:t>
            </a:r>
            <a:endParaRPr b="1" sz="4000">
              <a:solidFill>
                <a:schemeClr val="dk1"/>
              </a:solidFill>
              <a:latin typeface="DM Sans"/>
              <a:ea typeface="DM Sans"/>
              <a:cs typeface="DM Sans"/>
              <a:sym typeface="DM Sans"/>
            </a:endParaRPr>
          </a:p>
        </p:txBody>
      </p:sp>
      <p:pic>
        <p:nvPicPr>
          <p:cNvPr id="504" name="Google Shape;504;p9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05" name="Google Shape;505;p92"/>
          <p:cNvSpPr txBox="1"/>
          <p:nvPr/>
        </p:nvSpPr>
        <p:spPr>
          <a:xfrm>
            <a:off x="580075" y="2186325"/>
            <a:ext cx="8097600" cy="662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Replicar el archivo titulado: </a:t>
            </a:r>
            <a:r>
              <a:rPr lang="es-419" sz="1350" u="sng">
                <a:solidFill>
                  <a:srgbClr val="83AEFB"/>
                </a:solidFill>
                <a:latin typeface="DM Sans"/>
                <a:ea typeface="DM Sans"/>
                <a:cs typeface="DM Sans"/>
                <a:sym typeface="DM Sans"/>
                <a:hlinkClick r:id="rId4">
                  <a:extLst>
                    <a:ext uri="{A12FA001-AC4F-418D-AE19-62706E023703}">
                      <ahyp:hlinkClr val="tx"/>
                    </a:ext>
                  </a:extLst>
                </a:hlinkClick>
              </a:rPr>
              <a:t>Tutorial de Excepciones.</a:t>
            </a:r>
            <a:endParaRPr sz="1350" u="sng">
              <a:solidFill>
                <a:srgbClr val="83AEFB"/>
              </a:solidFill>
              <a:latin typeface="DM Sans"/>
              <a:ea typeface="DM Sans"/>
              <a:cs typeface="DM Sans"/>
              <a:sym typeface="DM Sans"/>
            </a:endParaRPr>
          </a:p>
        </p:txBody>
      </p:sp>
      <p:grpSp>
        <p:nvGrpSpPr>
          <p:cNvPr id="506" name="Google Shape;506;p92"/>
          <p:cNvGrpSpPr/>
          <p:nvPr/>
        </p:nvGrpSpPr>
        <p:grpSpPr>
          <a:xfrm>
            <a:off x="7985187" y="266059"/>
            <a:ext cx="660429" cy="660429"/>
            <a:chOff x="5323100" y="2467173"/>
            <a:chExt cx="738900" cy="738900"/>
          </a:xfrm>
        </p:grpSpPr>
        <p:sp>
          <p:nvSpPr>
            <p:cNvPr id="507" name="Google Shape;507;p9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08" name="Google Shape;508;p92"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09" name="Google Shape;509;p92"/>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10" name="Google Shape;510;p9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6</a:t>
            </a:r>
            <a:endParaRPr sz="1500">
              <a:latin typeface="DM Sans Medium"/>
              <a:ea typeface="DM Sans Medium"/>
              <a:cs typeface="DM Sans Medium"/>
              <a:sym typeface="DM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9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Playground intermedio (parte I)</a:t>
            </a:r>
            <a:endParaRPr b="1" i="0" sz="4000" u="none" cap="none" strike="noStrike">
              <a:solidFill>
                <a:srgbClr val="EAFF6A"/>
              </a:solidFill>
              <a:latin typeface="DM Sans"/>
              <a:ea typeface="DM Sans"/>
              <a:cs typeface="DM Sans"/>
              <a:sym typeface="DM Sans"/>
            </a:endParaRPr>
          </a:p>
        </p:txBody>
      </p:sp>
      <p:sp>
        <p:nvSpPr>
          <p:cNvPr id="516" name="Google Shape;516;p9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19.</a:t>
            </a:r>
            <a:r>
              <a:rPr lang="es-419" sz="1800">
                <a:solidFill>
                  <a:schemeClr val="lt1"/>
                </a:solidFill>
                <a:latin typeface="DM Sans"/>
                <a:ea typeface="DM Sans"/>
                <a:cs typeface="DM Sans"/>
                <a:sym typeface="DM Sans"/>
              </a:rPr>
              <a:t> 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9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22" name="Google Shape;522;p94"/>
          <p:cNvSpPr txBox="1"/>
          <p:nvPr/>
        </p:nvSpPr>
        <p:spPr>
          <a:xfrm>
            <a:off x="576150" y="1516500"/>
            <a:ext cx="8144100" cy="26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rgbClr val="121212"/>
                </a:solidFill>
                <a:latin typeface="DM Sans"/>
                <a:ea typeface="DM Sans"/>
                <a:cs typeface="DM Sans"/>
                <a:sym typeface="DM Sans"/>
              </a:rPr>
              <a:t>¡Empecemos!</a:t>
            </a:r>
            <a:endParaRPr b="1" sz="13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rgbClr val="121212"/>
                </a:solidFill>
                <a:latin typeface="DM Sans"/>
                <a:ea typeface="DM Sans"/>
                <a:cs typeface="DM Sans"/>
                <a:sym typeface="DM Sans"/>
              </a:rPr>
              <a:t>Instalamos la extensión de SQlite para VSC</a:t>
            </a:r>
            <a:endParaRPr sz="135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900">
              <a:solidFill>
                <a:srgbClr val="121212"/>
              </a:solidFill>
              <a:latin typeface="DM Sans"/>
              <a:ea typeface="DM Sans"/>
              <a:cs typeface="DM Sans"/>
              <a:sym typeface="DM Sans"/>
            </a:endParaRPr>
          </a:p>
          <a:p>
            <a:pPr indent="0" lvl="0" marL="0" rtl="0" algn="l">
              <a:spcBef>
                <a:spcPts val="0"/>
              </a:spcBef>
              <a:spcAft>
                <a:spcPts val="0"/>
              </a:spcAft>
              <a:buNone/>
            </a:pPr>
            <a:r>
              <a:t/>
            </a:r>
            <a:endParaRPr sz="13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rgbClr val="121212"/>
              </a:solidFill>
              <a:latin typeface="DM Sans"/>
              <a:ea typeface="DM Sans"/>
              <a:cs typeface="DM Sans"/>
              <a:sym typeface="DM Sans"/>
            </a:endParaRPr>
          </a:p>
          <a:p>
            <a:pPr indent="0" lvl="0" marL="0" rtl="0" algn="l">
              <a:spcBef>
                <a:spcPts val="0"/>
              </a:spcBef>
              <a:spcAft>
                <a:spcPts val="0"/>
              </a:spcAft>
              <a:buNone/>
            </a:pPr>
            <a:r>
              <a:t/>
            </a:r>
            <a:endParaRPr sz="1350">
              <a:solidFill>
                <a:srgbClr val="121212"/>
              </a:solidFill>
              <a:latin typeface="DM Sans"/>
              <a:ea typeface="DM Sans"/>
              <a:cs typeface="DM Sans"/>
              <a:sym typeface="DM Sans"/>
            </a:endParaRPr>
          </a:p>
        </p:txBody>
      </p:sp>
      <p:pic>
        <p:nvPicPr>
          <p:cNvPr descr="Interfaz de usuario gráfica, Aplicación&#10;&#10;Descripción generada automáticamente" id="523" name="Google Shape;523;p94"/>
          <p:cNvPicPr preferRelativeResize="0"/>
          <p:nvPr/>
        </p:nvPicPr>
        <p:blipFill>
          <a:blip r:embed="rId4">
            <a:alphaModFix/>
          </a:blip>
          <a:stretch>
            <a:fillRect/>
          </a:stretch>
        </p:blipFill>
        <p:spPr>
          <a:xfrm>
            <a:off x="712650" y="2137973"/>
            <a:ext cx="5943600" cy="1333500"/>
          </a:xfrm>
          <a:prstGeom prst="rect">
            <a:avLst/>
          </a:prstGeom>
          <a:noFill/>
          <a:ln cap="flat" cmpd="sng">
            <a:solidFill>
              <a:srgbClr val="000000"/>
            </a:solidFill>
            <a:prstDash val="solid"/>
            <a:miter lim="8000"/>
            <a:headEnd len="sm" w="sm" type="none"/>
            <a:tailEnd len="sm" w="sm" type="none"/>
          </a:ln>
        </p:spPr>
      </p:pic>
      <p:grpSp>
        <p:nvGrpSpPr>
          <p:cNvPr id="524" name="Google Shape;524;p94"/>
          <p:cNvGrpSpPr/>
          <p:nvPr/>
        </p:nvGrpSpPr>
        <p:grpSpPr>
          <a:xfrm>
            <a:off x="7985187" y="266059"/>
            <a:ext cx="660429" cy="660429"/>
            <a:chOff x="5323100" y="2467173"/>
            <a:chExt cx="738900" cy="738900"/>
          </a:xfrm>
        </p:grpSpPr>
        <p:sp>
          <p:nvSpPr>
            <p:cNvPr id="525" name="Google Shape;525;p9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26" name="Google Shape;526;p94"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27" name="Google Shape;527;p94"/>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28" name="Google Shape;528;p9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29" name="Google Shape;529;p94"/>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68"/>
          <p:cNvSpPr txBox="1"/>
          <p:nvPr/>
        </p:nvSpPr>
        <p:spPr>
          <a:xfrm>
            <a:off x="1461300" y="24961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Números y cadenas de caracteres </a:t>
            </a:r>
            <a:endParaRPr b="1" i="0" sz="4000" u="none" cap="none" strike="noStrike">
              <a:solidFill>
                <a:srgbClr val="EAFF6A"/>
              </a:solidFill>
              <a:latin typeface="DM Sans"/>
              <a:ea typeface="DM Sans"/>
              <a:cs typeface="DM Sans"/>
              <a:sym typeface="DM Sans"/>
            </a:endParaRPr>
          </a:p>
        </p:txBody>
      </p:sp>
      <p:sp>
        <p:nvSpPr>
          <p:cNvPr id="250" name="Google Shape;250;p68"/>
          <p:cNvSpPr txBox="1"/>
          <p:nvPr/>
        </p:nvSpPr>
        <p:spPr>
          <a:xfrm>
            <a:off x="1461300" y="190843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1</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95"/>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descr="Captura de pantalla de un celular&#10;&#10;Descripción generada automáticamente" id="535" name="Google Shape;535;p95"/>
          <p:cNvPicPr preferRelativeResize="0"/>
          <p:nvPr/>
        </p:nvPicPr>
        <p:blipFill>
          <a:blip r:embed="rId4">
            <a:alphaModFix/>
          </a:blip>
          <a:stretch>
            <a:fillRect/>
          </a:stretch>
        </p:blipFill>
        <p:spPr>
          <a:xfrm>
            <a:off x="609750" y="1813583"/>
            <a:ext cx="5018300" cy="2726288"/>
          </a:xfrm>
          <a:prstGeom prst="rect">
            <a:avLst/>
          </a:prstGeom>
          <a:noFill/>
          <a:ln cap="flat" cmpd="sng">
            <a:solidFill>
              <a:srgbClr val="000000"/>
            </a:solidFill>
            <a:prstDash val="solid"/>
            <a:miter lim="8000"/>
            <a:headEnd len="sm" w="sm" type="none"/>
            <a:tailEnd len="sm" w="sm" type="none"/>
          </a:ln>
        </p:spPr>
      </p:pic>
      <p:sp>
        <p:nvSpPr>
          <p:cNvPr id="536" name="Google Shape;536;p95"/>
          <p:cNvSpPr txBox="1"/>
          <p:nvPr/>
        </p:nvSpPr>
        <p:spPr>
          <a:xfrm>
            <a:off x="609750" y="1257100"/>
            <a:ext cx="7043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Abrimos la base de datos de nuestro proyecto: </a:t>
            </a:r>
            <a:r>
              <a:rPr b="1" lang="es-419" sz="1350">
                <a:solidFill>
                  <a:schemeClr val="dk1"/>
                </a:solidFill>
                <a:latin typeface="DM Sans"/>
                <a:ea typeface="DM Sans"/>
                <a:cs typeface="DM Sans"/>
                <a:sym typeface="DM Sans"/>
              </a:rPr>
              <a:t>AppCoder</a:t>
            </a:r>
            <a:endParaRPr b="1">
              <a:solidFill>
                <a:schemeClr val="dk1"/>
              </a:solidFill>
            </a:endParaRPr>
          </a:p>
        </p:txBody>
      </p:sp>
      <p:grpSp>
        <p:nvGrpSpPr>
          <p:cNvPr id="537" name="Google Shape;537;p95"/>
          <p:cNvGrpSpPr/>
          <p:nvPr/>
        </p:nvGrpSpPr>
        <p:grpSpPr>
          <a:xfrm>
            <a:off x="7985187" y="266059"/>
            <a:ext cx="660429" cy="660429"/>
            <a:chOff x="5323100" y="2467173"/>
            <a:chExt cx="738900" cy="738900"/>
          </a:xfrm>
        </p:grpSpPr>
        <p:sp>
          <p:nvSpPr>
            <p:cNvPr id="538" name="Google Shape;538;p9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39" name="Google Shape;539;p95"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40" name="Google Shape;540;p95"/>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41" name="Google Shape;541;p95"/>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9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47" name="Google Shape;547;p96"/>
          <p:cNvSpPr txBox="1"/>
          <p:nvPr/>
        </p:nvSpPr>
        <p:spPr>
          <a:xfrm>
            <a:off x="533550" y="1257100"/>
            <a:ext cx="7043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Tocamos </a:t>
            </a:r>
            <a:r>
              <a:rPr b="1" lang="es-419" sz="1350">
                <a:solidFill>
                  <a:schemeClr val="dk1"/>
                </a:solidFill>
                <a:highlight>
                  <a:srgbClr val="EAFF6A"/>
                </a:highlight>
                <a:latin typeface="DM Sans"/>
                <a:ea typeface="DM Sans"/>
                <a:cs typeface="DM Sans"/>
                <a:sym typeface="DM Sans"/>
              </a:rPr>
              <a:t>CONTROL + MAYUS + P </a:t>
            </a:r>
            <a:r>
              <a:rPr lang="es-419" sz="1350">
                <a:solidFill>
                  <a:schemeClr val="dk1"/>
                </a:solidFill>
                <a:latin typeface="DM Sans"/>
                <a:ea typeface="DM Sans"/>
                <a:cs typeface="DM Sans"/>
                <a:sym typeface="DM Sans"/>
              </a:rPr>
              <a:t>🡪 Si no se abre el editor es factible hacerlo desde la parte inferior de VSC.</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computadora&#10;&#10;Descripción generada automáticamente" id="548" name="Google Shape;548;p96"/>
          <p:cNvPicPr preferRelativeResize="0"/>
          <p:nvPr/>
        </p:nvPicPr>
        <p:blipFill>
          <a:blip r:embed="rId4">
            <a:alphaModFix/>
          </a:blip>
          <a:stretch>
            <a:fillRect/>
          </a:stretch>
        </p:blipFill>
        <p:spPr>
          <a:xfrm>
            <a:off x="552450" y="2356400"/>
            <a:ext cx="5018300" cy="1873820"/>
          </a:xfrm>
          <a:prstGeom prst="rect">
            <a:avLst/>
          </a:prstGeom>
          <a:noFill/>
          <a:ln cap="flat" cmpd="sng">
            <a:solidFill>
              <a:srgbClr val="000000"/>
            </a:solidFill>
            <a:prstDash val="solid"/>
            <a:miter lim="8000"/>
            <a:headEnd len="sm" w="sm" type="none"/>
            <a:tailEnd len="sm" w="sm" type="none"/>
          </a:ln>
        </p:spPr>
      </p:pic>
      <p:grpSp>
        <p:nvGrpSpPr>
          <p:cNvPr id="549" name="Google Shape;549;p96"/>
          <p:cNvGrpSpPr/>
          <p:nvPr/>
        </p:nvGrpSpPr>
        <p:grpSpPr>
          <a:xfrm>
            <a:off x="7985187" y="266059"/>
            <a:ext cx="660429" cy="660429"/>
            <a:chOff x="5323100" y="2467173"/>
            <a:chExt cx="738900" cy="738900"/>
          </a:xfrm>
        </p:grpSpPr>
        <p:sp>
          <p:nvSpPr>
            <p:cNvPr id="550" name="Google Shape;550;p9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51" name="Google Shape;551;p96"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52" name="Google Shape;552;p96"/>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53" name="Google Shape;553;p96"/>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9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59" name="Google Shape;559;p97"/>
          <p:cNvSpPr txBox="1"/>
          <p:nvPr/>
        </p:nvSpPr>
        <p:spPr>
          <a:xfrm>
            <a:off x="609750" y="1804625"/>
            <a:ext cx="7043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Seleccionamos nuestra base de datos: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560" name="Google Shape;560;p97"/>
          <p:cNvPicPr preferRelativeResize="0"/>
          <p:nvPr/>
        </p:nvPicPr>
        <p:blipFill>
          <a:blip r:embed="rId4">
            <a:alphaModFix/>
          </a:blip>
          <a:stretch>
            <a:fillRect/>
          </a:stretch>
        </p:blipFill>
        <p:spPr>
          <a:xfrm>
            <a:off x="628650" y="2308023"/>
            <a:ext cx="5943600" cy="1352550"/>
          </a:xfrm>
          <a:prstGeom prst="rect">
            <a:avLst/>
          </a:prstGeom>
          <a:noFill/>
          <a:ln cap="flat" cmpd="sng">
            <a:solidFill>
              <a:srgbClr val="000000"/>
            </a:solidFill>
            <a:prstDash val="solid"/>
            <a:miter lim="8000"/>
            <a:headEnd len="sm" w="sm" type="none"/>
            <a:tailEnd len="sm" w="sm" type="none"/>
          </a:ln>
        </p:spPr>
      </p:pic>
      <p:grpSp>
        <p:nvGrpSpPr>
          <p:cNvPr id="561" name="Google Shape;561;p97"/>
          <p:cNvGrpSpPr/>
          <p:nvPr/>
        </p:nvGrpSpPr>
        <p:grpSpPr>
          <a:xfrm>
            <a:off x="7985187" y="266059"/>
            <a:ext cx="660429" cy="660429"/>
            <a:chOff x="5323100" y="2467173"/>
            <a:chExt cx="738900" cy="738900"/>
          </a:xfrm>
        </p:grpSpPr>
        <p:sp>
          <p:nvSpPr>
            <p:cNvPr id="562" name="Google Shape;562;p9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63" name="Google Shape;563;p97"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64" name="Google Shape;564;p97"/>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65" name="Google Shape;565;p97"/>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9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71" name="Google Shape;571;p98"/>
          <p:cNvSpPr txBox="1"/>
          <p:nvPr/>
        </p:nvSpPr>
        <p:spPr>
          <a:xfrm>
            <a:off x="685950" y="1499825"/>
            <a:ext cx="7043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Vamos a crear ahora una nueva consulta: </a:t>
            </a:r>
            <a:r>
              <a:rPr i="1" lang="es-419" sz="1350">
                <a:solidFill>
                  <a:schemeClr val="dk1"/>
                </a:solidFill>
                <a:latin typeface="DM Sans"/>
                <a:ea typeface="DM Sans"/>
                <a:cs typeface="DM Sans"/>
                <a:sym typeface="DM Sans"/>
              </a:rPr>
              <a:t>New Query.</a:t>
            </a:r>
            <a:endParaRPr i="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Texto&#10;&#10;Descripción generada automáticamente" id="572" name="Google Shape;572;p98"/>
          <p:cNvPicPr preferRelativeResize="0"/>
          <p:nvPr/>
        </p:nvPicPr>
        <p:blipFill>
          <a:blip r:embed="rId4">
            <a:alphaModFix/>
          </a:blip>
          <a:stretch>
            <a:fillRect/>
          </a:stretch>
        </p:blipFill>
        <p:spPr>
          <a:xfrm>
            <a:off x="685950" y="2136625"/>
            <a:ext cx="3124058" cy="2115175"/>
          </a:xfrm>
          <a:prstGeom prst="rect">
            <a:avLst/>
          </a:prstGeom>
          <a:noFill/>
          <a:ln cap="flat" cmpd="sng">
            <a:solidFill>
              <a:srgbClr val="000000"/>
            </a:solidFill>
            <a:prstDash val="solid"/>
            <a:miter lim="8000"/>
            <a:headEnd len="sm" w="sm" type="none"/>
            <a:tailEnd len="sm" w="sm" type="none"/>
          </a:ln>
        </p:spPr>
      </p:pic>
      <p:grpSp>
        <p:nvGrpSpPr>
          <p:cNvPr id="573" name="Google Shape;573;p98"/>
          <p:cNvGrpSpPr/>
          <p:nvPr/>
        </p:nvGrpSpPr>
        <p:grpSpPr>
          <a:xfrm>
            <a:off x="7985187" y="266059"/>
            <a:ext cx="660429" cy="660429"/>
            <a:chOff x="5323100" y="2467173"/>
            <a:chExt cx="738900" cy="738900"/>
          </a:xfrm>
        </p:grpSpPr>
        <p:sp>
          <p:nvSpPr>
            <p:cNvPr id="574" name="Google Shape;574;p9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75" name="Google Shape;575;p98"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76" name="Google Shape;576;p98"/>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77" name="Google Shape;577;p98"/>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9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83" name="Google Shape;583;p99"/>
          <p:cNvSpPr txBox="1"/>
          <p:nvPr/>
        </p:nvSpPr>
        <p:spPr>
          <a:xfrm>
            <a:off x="533550" y="1271225"/>
            <a:ext cx="8215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 continuación, realizaremos una consulta a la tabla de: AppCoder_curso, como se visualiza en la siguiente imagen.</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584" name="Google Shape;584;p99"/>
          <p:cNvPicPr preferRelativeResize="0"/>
          <p:nvPr/>
        </p:nvPicPr>
        <p:blipFill>
          <a:blip r:embed="rId4">
            <a:alphaModFix/>
          </a:blip>
          <a:stretch>
            <a:fillRect/>
          </a:stretch>
        </p:blipFill>
        <p:spPr>
          <a:xfrm>
            <a:off x="552450" y="1959075"/>
            <a:ext cx="3872000" cy="2860575"/>
          </a:xfrm>
          <a:prstGeom prst="rect">
            <a:avLst/>
          </a:prstGeom>
          <a:noFill/>
          <a:ln cap="flat" cmpd="sng">
            <a:solidFill>
              <a:srgbClr val="000000"/>
            </a:solidFill>
            <a:prstDash val="solid"/>
            <a:miter lim="8000"/>
            <a:headEnd len="sm" w="sm" type="none"/>
            <a:tailEnd len="sm" w="sm" type="none"/>
          </a:ln>
        </p:spPr>
      </p:pic>
      <p:grpSp>
        <p:nvGrpSpPr>
          <p:cNvPr id="585" name="Google Shape;585;p99"/>
          <p:cNvGrpSpPr/>
          <p:nvPr/>
        </p:nvGrpSpPr>
        <p:grpSpPr>
          <a:xfrm>
            <a:off x="7985187" y="266059"/>
            <a:ext cx="660429" cy="660429"/>
            <a:chOff x="5323100" y="2467173"/>
            <a:chExt cx="738900" cy="738900"/>
          </a:xfrm>
        </p:grpSpPr>
        <p:sp>
          <p:nvSpPr>
            <p:cNvPr id="586" name="Google Shape;586;p9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87" name="Google Shape;587;p99"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88" name="Google Shape;588;p99"/>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89" name="Google Shape;589;p99"/>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10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95" name="Google Shape;595;p100"/>
          <p:cNvSpPr txBox="1"/>
          <p:nvPr/>
        </p:nvSpPr>
        <p:spPr>
          <a:xfrm>
            <a:off x="692700" y="1473125"/>
            <a:ext cx="8215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Presionamos, click derecho de nuestro mouse y ejecutamos la consulta.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10;&#10;Descripción generada automáticamente" id="596" name="Google Shape;596;p100"/>
          <p:cNvPicPr preferRelativeResize="0"/>
          <p:nvPr/>
        </p:nvPicPr>
        <p:blipFill>
          <a:blip r:embed="rId4">
            <a:alphaModFix/>
          </a:blip>
          <a:stretch>
            <a:fillRect/>
          </a:stretch>
        </p:blipFill>
        <p:spPr>
          <a:xfrm>
            <a:off x="704850" y="2265950"/>
            <a:ext cx="4546926" cy="2156875"/>
          </a:xfrm>
          <a:prstGeom prst="rect">
            <a:avLst/>
          </a:prstGeom>
          <a:noFill/>
          <a:ln cap="flat" cmpd="sng">
            <a:solidFill>
              <a:srgbClr val="000000"/>
            </a:solidFill>
            <a:prstDash val="solid"/>
            <a:miter lim="8000"/>
            <a:headEnd len="sm" w="sm" type="none"/>
            <a:tailEnd len="sm" w="sm" type="none"/>
          </a:ln>
        </p:spPr>
      </p:pic>
      <p:grpSp>
        <p:nvGrpSpPr>
          <p:cNvPr id="597" name="Google Shape;597;p100"/>
          <p:cNvGrpSpPr/>
          <p:nvPr/>
        </p:nvGrpSpPr>
        <p:grpSpPr>
          <a:xfrm>
            <a:off x="7985187" y="266059"/>
            <a:ext cx="660429" cy="660429"/>
            <a:chOff x="5323100" y="2467173"/>
            <a:chExt cx="738900" cy="738900"/>
          </a:xfrm>
        </p:grpSpPr>
        <p:sp>
          <p:nvSpPr>
            <p:cNvPr id="598" name="Google Shape;598;p10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99" name="Google Shape;599;p100"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00" name="Google Shape;600;p100"/>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01" name="Google Shape;601;p100"/>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10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7" name="Google Shape;607;p101"/>
          <p:cNvSpPr txBox="1"/>
          <p:nvPr/>
        </p:nvSpPr>
        <p:spPr>
          <a:xfrm>
            <a:off x="692700" y="1473125"/>
            <a:ext cx="8215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Obtenemos la siguiente salida por pantalla: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Captura de pantalla de un celular&#10;&#10;Descripción generada automáticamente" id="608" name="Google Shape;608;p101"/>
          <p:cNvPicPr preferRelativeResize="0"/>
          <p:nvPr/>
        </p:nvPicPr>
        <p:blipFill>
          <a:blip r:embed="rId4">
            <a:alphaModFix/>
          </a:blip>
          <a:stretch>
            <a:fillRect/>
          </a:stretch>
        </p:blipFill>
        <p:spPr>
          <a:xfrm>
            <a:off x="685800" y="2215473"/>
            <a:ext cx="5943600" cy="1590675"/>
          </a:xfrm>
          <a:prstGeom prst="rect">
            <a:avLst/>
          </a:prstGeom>
          <a:noFill/>
          <a:ln cap="flat" cmpd="sng">
            <a:solidFill>
              <a:srgbClr val="000000"/>
            </a:solidFill>
            <a:prstDash val="solid"/>
            <a:miter lim="8000"/>
            <a:headEnd len="sm" w="sm" type="none"/>
            <a:tailEnd len="sm" w="sm" type="none"/>
          </a:ln>
        </p:spPr>
      </p:pic>
      <p:grpSp>
        <p:nvGrpSpPr>
          <p:cNvPr id="609" name="Google Shape;609;p101"/>
          <p:cNvGrpSpPr/>
          <p:nvPr/>
        </p:nvGrpSpPr>
        <p:grpSpPr>
          <a:xfrm>
            <a:off x="7985187" y="266059"/>
            <a:ext cx="660429" cy="660429"/>
            <a:chOff x="5323100" y="2467173"/>
            <a:chExt cx="738900" cy="738900"/>
          </a:xfrm>
        </p:grpSpPr>
        <p:sp>
          <p:nvSpPr>
            <p:cNvPr id="610" name="Google Shape;610;p10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11" name="Google Shape;611;p101"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12" name="Google Shape;612;p101"/>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13" name="Google Shape;613;p101"/>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10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19" name="Google Shape;619;p102"/>
          <p:cNvSpPr txBox="1"/>
          <p:nvPr/>
        </p:nvSpPr>
        <p:spPr>
          <a:xfrm>
            <a:off x="464100" y="1473125"/>
            <a:ext cx="82158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Ahora, agregamos un registro por DB Browser! Por ejemplo un curso de JAVA: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 Correo electrónico&#10;&#10;Descripción generada automáticamente" id="620" name="Google Shape;620;p102"/>
          <p:cNvPicPr preferRelativeResize="0"/>
          <p:nvPr/>
        </p:nvPicPr>
        <p:blipFill>
          <a:blip r:embed="rId4">
            <a:alphaModFix/>
          </a:blip>
          <a:stretch>
            <a:fillRect/>
          </a:stretch>
        </p:blipFill>
        <p:spPr>
          <a:xfrm>
            <a:off x="457350" y="2218850"/>
            <a:ext cx="5943600" cy="1704975"/>
          </a:xfrm>
          <a:prstGeom prst="rect">
            <a:avLst/>
          </a:prstGeom>
          <a:noFill/>
          <a:ln cap="flat" cmpd="sng">
            <a:solidFill>
              <a:srgbClr val="000000"/>
            </a:solidFill>
            <a:prstDash val="solid"/>
            <a:miter lim="8000"/>
            <a:headEnd len="sm" w="sm" type="none"/>
            <a:tailEnd len="sm" w="sm" type="none"/>
          </a:ln>
        </p:spPr>
      </p:pic>
      <p:grpSp>
        <p:nvGrpSpPr>
          <p:cNvPr id="621" name="Google Shape;621;p102"/>
          <p:cNvGrpSpPr/>
          <p:nvPr/>
        </p:nvGrpSpPr>
        <p:grpSpPr>
          <a:xfrm>
            <a:off x="7985187" y="266059"/>
            <a:ext cx="660429" cy="660429"/>
            <a:chOff x="5323100" y="2467173"/>
            <a:chExt cx="738900" cy="738900"/>
          </a:xfrm>
        </p:grpSpPr>
        <p:sp>
          <p:nvSpPr>
            <p:cNvPr id="622" name="Google Shape;622;p10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23" name="Google Shape;623;p102"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24" name="Google Shape;624;p102"/>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25" name="Google Shape;625;p102"/>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10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31" name="Google Shape;631;p103"/>
          <p:cNvSpPr txBox="1"/>
          <p:nvPr/>
        </p:nvSpPr>
        <p:spPr>
          <a:xfrm>
            <a:off x="540300" y="1219550"/>
            <a:ext cx="8215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¡Guardamos los cambios! Con la opción de Write Changes: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descr="Interfaz de usuario gráfica, Texto, Aplicación&#10;&#10;Descripción generada automáticamente" id="632" name="Google Shape;632;p103"/>
          <p:cNvPicPr preferRelativeResize="0"/>
          <p:nvPr/>
        </p:nvPicPr>
        <p:blipFill>
          <a:blip r:embed="rId4">
            <a:alphaModFix/>
          </a:blip>
          <a:stretch>
            <a:fillRect/>
          </a:stretch>
        </p:blipFill>
        <p:spPr>
          <a:xfrm>
            <a:off x="552450" y="1824425"/>
            <a:ext cx="5127051" cy="2695000"/>
          </a:xfrm>
          <a:prstGeom prst="rect">
            <a:avLst/>
          </a:prstGeom>
          <a:noFill/>
          <a:ln cap="flat" cmpd="sng">
            <a:solidFill>
              <a:srgbClr val="000000"/>
            </a:solidFill>
            <a:prstDash val="solid"/>
            <a:miter lim="8000"/>
            <a:headEnd len="sm" w="sm" type="none"/>
            <a:tailEnd len="sm" w="sm" type="none"/>
          </a:ln>
        </p:spPr>
      </p:pic>
      <p:grpSp>
        <p:nvGrpSpPr>
          <p:cNvPr id="633" name="Google Shape;633;p103"/>
          <p:cNvGrpSpPr/>
          <p:nvPr/>
        </p:nvGrpSpPr>
        <p:grpSpPr>
          <a:xfrm>
            <a:off x="7985187" y="266059"/>
            <a:ext cx="660429" cy="660429"/>
            <a:chOff x="5323100" y="2467173"/>
            <a:chExt cx="738900" cy="738900"/>
          </a:xfrm>
        </p:grpSpPr>
        <p:sp>
          <p:nvSpPr>
            <p:cNvPr id="634" name="Google Shape;634;p10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35" name="Google Shape;635;p103"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36" name="Google Shape;636;p103"/>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37" name="Google Shape;637;p103"/>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10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43" name="Google Shape;643;p104"/>
          <p:cNvSpPr txBox="1"/>
          <p:nvPr/>
        </p:nvSpPr>
        <p:spPr>
          <a:xfrm>
            <a:off x="692700" y="1092125"/>
            <a:ext cx="8215800" cy="496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Realizamos nuevamente la consulta en VSC:</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Excelente, ya podemos visualizar el nuevo registro correctamente agregado.</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grpSp>
        <p:nvGrpSpPr>
          <p:cNvPr id="644" name="Google Shape;644;p104"/>
          <p:cNvGrpSpPr/>
          <p:nvPr/>
        </p:nvGrpSpPr>
        <p:grpSpPr>
          <a:xfrm>
            <a:off x="7985187" y="266059"/>
            <a:ext cx="660429" cy="660429"/>
            <a:chOff x="5323100" y="2467173"/>
            <a:chExt cx="738900" cy="738900"/>
          </a:xfrm>
        </p:grpSpPr>
        <p:sp>
          <p:nvSpPr>
            <p:cNvPr id="645" name="Google Shape;645;p10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46" name="Google Shape;646;p10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47" name="Google Shape;647;p10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48" name="Google Shape;648;p104"/>
          <p:cNvSpPr txBox="1"/>
          <p:nvPr/>
        </p:nvSpPr>
        <p:spPr>
          <a:xfrm>
            <a:off x="503875" y="716075"/>
            <a:ext cx="78114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600">
                <a:solidFill>
                  <a:schemeClr val="dk1"/>
                </a:solidFill>
                <a:latin typeface="DM Sans"/>
                <a:ea typeface="DM Sans"/>
                <a:cs typeface="DM Sans"/>
                <a:sym typeface="DM Sans"/>
              </a:rPr>
              <a:t>Tutorial SQLite para VSC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69"/>
          <p:cNvSpPr txBox="1"/>
          <p:nvPr/>
        </p:nvSpPr>
        <p:spPr>
          <a:xfrm>
            <a:off x="457350" y="1163400"/>
            <a:ext cx="76560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900">
                <a:solidFill>
                  <a:schemeClr val="lt1"/>
                </a:solidFill>
                <a:latin typeface="DM Sans"/>
                <a:ea typeface="DM Sans"/>
                <a:cs typeface="DM Sans"/>
                <a:sym typeface="DM Sans"/>
              </a:rPr>
              <a:t>En</a:t>
            </a:r>
            <a:r>
              <a:rPr b="0" i="0" lang="es-419" sz="1900" u="none" cap="none" strike="noStrike">
                <a:solidFill>
                  <a:schemeClr val="lt1"/>
                </a:solidFill>
                <a:latin typeface="DM Sans"/>
                <a:ea typeface="DM Sans"/>
                <a:cs typeface="DM Sans"/>
                <a:sym typeface="DM Sans"/>
              </a:rPr>
              <a:t> un</a:t>
            </a:r>
            <a:r>
              <a:rPr b="1" i="0" lang="es-419" sz="1900" u="none" cap="none" strike="noStrike">
                <a:solidFill>
                  <a:schemeClr val="lt1"/>
                </a:solidFill>
                <a:latin typeface="DM Sans"/>
                <a:ea typeface="DM Sans"/>
                <a:cs typeface="DM Sans"/>
                <a:sym typeface="DM Sans"/>
              </a:rPr>
              <a:t> promedio pesado o ponderado</a:t>
            </a:r>
            <a:r>
              <a:rPr b="0" i="0" lang="es-419" sz="1900" u="none" cap="none" strike="noStrike">
                <a:solidFill>
                  <a:schemeClr val="lt1"/>
                </a:solidFill>
                <a:latin typeface="DM Sans"/>
                <a:ea typeface="DM Sans"/>
                <a:cs typeface="DM Sans"/>
                <a:sym typeface="DM Sans"/>
              </a:rPr>
              <a:t> </a:t>
            </a:r>
            <a:r>
              <a:rPr b="1" i="0" lang="es-419" sz="1900" u="none" cap="none" strike="noStrike">
                <a:solidFill>
                  <a:srgbClr val="EAFF6A"/>
                </a:solidFill>
                <a:latin typeface="DM Sans"/>
                <a:ea typeface="DM Sans"/>
                <a:cs typeface="DM Sans"/>
                <a:sym typeface="DM Sans"/>
              </a:rPr>
              <a:t>no todos los valores tienen el mismo “peso” o valor.</a:t>
            </a:r>
            <a:endParaRPr b="1" i="0" sz="1900" u="none" cap="none" strike="noStrike">
              <a:solidFill>
                <a:srgbClr val="EAFF6A"/>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419" sz="1900">
                <a:solidFill>
                  <a:schemeClr val="lt1"/>
                </a:solidFill>
                <a:latin typeface="DM Sans"/>
                <a:ea typeface="DM Sans"/>
                <a:cs typeface="DM Sans"/>
                <a:sym typeface="DM Sans"/>
              </a:rPr>
              <a:t>El promedio</a:t>
            </a:r>
            <a:r>
              <a:rPr b="1" i="0" lang="es-419" sz="1900" u="none" cap="none" strike="noStrike">
                <a:solidFill>
                  <a:schemeClr val="lt1"/>
                </a:solidFill>
                <a:latin typeface="DM Sans"/>
                <a:ea typeface="DM Sans"/>
                <a:cs typeface="DM Sans"/>
                <a:sym typeface="DM Sans"/>
              </a:rPr>
              <a:t> entre 3 y 10 es:</a:t>
            </a:r>
            <a:r>
              <a:rPr b="0" i="0" lang="es-419" sz="1900" u="none" cap="none" strike="noStrike">
                <a:solidFill>
                  <a:schemeClr val="lt1"/>
                </a:solidFill>
                <a:latin typeface="DM Sans"/>
                <a:ea typeface="DM Sans"/>
                <a:cs typeface="DM Sans"/>
                <a:sym typeface="DM Sans"/>
              </a:rPr>
              <a:t>    (1.</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+ 1.</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2, este es el promedio tradicional donde todos los valores tienen un peso de 1.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100"/>
              <a:buFont typeface="Arial"/>
              <a:buNone/>
            </a:pPr>
            <a:r>
              <a:rPr b="1" i="0" lang="es-419" sz="1900" u="none" cap="none" strike="noStrike">
                <a:solidFill>
                  <a:schemeClr val="lt1"/>
                </a:solidFill>
                <a:latin typeface="DM Sans"/>
                <a:ea typeface="DM Sans"/>
                <a:cs typeface="DM Sans"/>
                <a:sym typeface="DM Sans"/>
              </a:rPr>
              <a:t>Promedio pesado entre 3 y 10 es:</a:t>
            </a:r>
            <a:r>
              <a:rPr b="0" i="0" lang="es-419" sz="1900" u="none" cap="none" strike="noStrike">
                <a:solidFill>
                  <a:schemeClr val="lt1"/>
                </a:solidFill>
                <a:latin typeface="DM Sans"/>
                <a:ea typeface="DM Sans"/>
                <a:cs typeface="DM Sans"/>
                <a:sym typeface="DM Sans"/>
              </a:rPr>
              <a:t>   (13.</a:t>
            </a:r>
            <a:r>
              <a:rPr b="1" i="0" lang="es-419" sz="1900" u="none" cap="none" strike="noStrike">
                <a:solidFill>
                  <a:srgbClr val="EAFF6A"/>
                </a:solidFill>
                <a:latin typeface="DM Sans"/>
                <a:ea typeface="DM Sans"/>
                <a:cs typeface="DM Sans"/>
                <a:sym typeface="DM Sans"/>
              </a:rPr>
              <a:t>3</a:t>
            </a:r>
            <a:r>
              <a:rPr b="0" i="0" lang="es-419" sz="1900" u="none" cap="none" strike="noStrike">
                <a:solidFill>
                  <a:schemeClr val="lt1"/>
                </a:solidFill>
                <a:latin typeface="DM Sans"/>
                <a:ea typeface="DM Sans"/>
                <a:cs typeface="DM Sans"/>
                <a:sym typeface="DM Sans"/>
              </a:rPr>
              <a:t> + 2.</a:t>
            </a:r>
            <a:r>
              <a:rPr b="1" i="0" lang="es-419" sz="1900" u="none" cap="none" strike="noStrike">
                <a:solidFill>
                  <a:srgbClr val="EAFF6A"/>
                </a:solidFill>
                <a:latin typeface="DM Sans"/>
                <a:ea typeface="DM Sans"/>
                <a:cs typeface="DM Sans"/>
                <a:sym typeface="DM Sans"/>
              </a:rPr>
              <a:t>10</a:t>
            </a:r>
            <a:r>
              <a:rPr b="0" i="0" lang="es-419" sz="1900" u="none" cap="none" strike="noStrike">
                <a:solidFill>
                  <a:schemeClr val="lt1"/>
                </a:solidFill>
                <a:latin typeface="DM Sans"/>
                <a:ea typeface="DM Sans"/>
                <a:cs typeface="DM Sans"/>
                <a:sym typeface="DM Sans"/>
              </a:rPr>
              <a:t>) / 15, a</a:t>
            </a:r>
            <a:r>
              <a:rPr lang="es-419" sz="1900">
                <a:solidFill>
                  <a:schemeClr val="lt1"/>
                </a:solidFill>
                <a:latin typeface="DM Sans"/>
                <a:ea typeface="DM Sans"/>
                <a:cs typeface="DM Sans"/>
                <a:sym typeface="DM Sans"/>
              </a:rPr>
              <a:t>quí</a:t>
            </a:r>
            <a:r>
              <a:rPr b="0" i="0" lang="es-419" sz="1900" u="none" cap="none" strike="noStrike">
                <a:solidFill>
                  <a:schemeClr val="lt1"/>
                </a:solidFill>
                <a:latin typeface="DM Sans"/>
                <a:ea typeface="DM Sans"/>
                <a:cs typeface="DM Sans"/>
                <a:sym typeface="DM Sans"/>
              </a:rPr>
              <a:t> vemos que el peso de 3 es 13, y el peso del 10 es 2, por lo que el 3 es más importante, se divide por la suma de los pesos. </a:t>
            </a:r>
            <a:endParaRPr b="0" i="0" sz="2300" u="none" cap="none" strike="noStrike">
              <a:solidFill>
                <a:schemeClr val="lt1"/>
              </a:solidFill>
              <a:latin typeface="DM Sans"/>
              <a:ea typeface="DM Sans"/>
              <a:cs typeface="DM Sans"/>
              <a:sym typeface="DM Sans"/>
            </a:endParaRPr>
          </a:p>
        </p:txBody>
      </p:sp>
      <p:grpSp>
        <p:nvGrpSpPr>
          <p:cNvPr id="256" name="Google Shape;256;p69"/>
          <p:cNvGrpSpPr/>
          <p:nvPr/>
        </p:nvGrpSpPr>
        <p:grpSpPr>
          <a:xfrm>
            <a:off x="457338" y="468286"/>
            <a:ext cx="431100" cy="431100"/>
            <a:chOff x="4616400" y="1950761"/>
            <a:chExt cx="431100" cy="431100"/>
          </a:xfrm>
        </p:grpSpPr>
        <p:sp>
          <p:nvSpPr>
            <p:cNvPr id="257" name="Google Shape;257;p69"/>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6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59" name="Google Shape;259;p69"/>
          <p:cNvSpPr txBox="1"/>
          <p:nvPr/>
        </p:nvSpPr>
        <p:spPr>
          <a:xfrm>
            <a:off x="930550" y="468275"/>
            <a:ext cx="484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
        <p:nvSpPr>
          <p:cNvPr id="260" name="Google Shape;260;p69"/>
          <p:cNvSpPr txBox="1"/>
          <p:nvPr/>
        </p:nvSpPr>
        <p:spPr>
          <a:xfrm>
            <a:off x="645750" y="4372600"/>
            <a:ext cx="7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latin typeface="DM Sans"/>
                <a:ea typeface="DM Sans"/>
                <a:cs typeface="DM Sans"/>
                <a:sym typeface="DM Sans"/>
              </a:rPr>
              <a:t>Este recordatorio te ayudará en la resolución de la actividad.</a:t>
            </a:r>
            <a:endParaRPr>
              <a:solidFill>
                <a:schemeClr val="lt1"/>
              </a:solidFill>
              <a:latin typeface="DM Sans"/>
              <a:ea typeface="DM Sans"/>
              <a:cs typeface="DM Sans"/>
              <a:sym typeface="DM Sans"/>
            </a:endParaRPr>
          </a:p>
        </p:txBody>
      </p:sp>
      <p:sp>
        <p:nvSpPr>
          <p:cNvPr id="261" name="Google Shape;261;p69"/>
          <p:cNvSpPr/>
          <p:nvPr/>
        </p:nvSpPr>
        <p:spPr>
          <a:xfrm>
            <a:off x="581325" y="4359975"/>
            <a:ext cx="5244600" cy="429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70"/>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267" name="Google Shape;267;p7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68" name="Google Shape;268;p70"/>
          <p:cNvGrpSpPr/>
          <p:nvPr/>
        </p:nvGrpSpPr>
        <p:grpSpPr>
          <a:xfrm>
            <a:off x="7985187" y="266059"/>
            <a:ext cx="660429" cy="660429"/>
            <a:chOff x="5323100" y="2467173"/>
            <a:chExt cx="738900" cy="738900"/>
          </a:xfrm>
        </p:grpSpPr>
        <p:sp>
          <p:nvSpPr>
            <p:cNvPr id="269" name="Google Shape;269;p7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70" name="Google Shape;270;p7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271" name="Google Shape;271;p7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272" name="Google Shape;272;p70"/>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273" name="Google Shape;273;p70"/>
          <p:cNvSpPr txBox="1"/>
          <p:nvPr/>
        </p:nvSpPr>
        <p:spPr>
          <a:xfrm>
            <a:off x="580075" y="2374750"/>
            <a:ext cx="8086200" cy="232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Trabajas en Coderhouse y te piden crear un programa que calcule la nota final de estudiantes del curso de Python. La nota final se calcula basándonos en tres notas previas de las cuales, cada una corresponde un porcentaje distinto de la nota final. Los porcentajes se detallan a continuación: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350">
                <a:solidFill>
                  <a:schemeClr val="dk1"/>
                </a:solidFill>
                <a:latin typeface="DM Sans"/>
                <a:ea typeface="DM Sans"/>
                <a:cs typeface="DM Sans"/>
                <a:sym typeface="DM Sans"/>
              </a:rPr>
              <a:t>Los porcentajes asociados que debemos considerar de cada nota se detallan a continuación: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cuenta como el 20%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cuenta como el 30% de la nota final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cuenta como el 50% de la nota final</a:t>
            </a:r>
            <a:endParaRPr sz="1350" u="sng">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71"/>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primer programa en Python</a:t>
            </a:r>
            <a:endParaRPr b="1" sz="4000">
              <a:solidFill>
                <a:schemeClr val="dk1"/>
              </a:solidFill>
              <a:latin typeface="DM Sans"/>
              <a:ea typeface="DM Sans"/>
              <a:cs typeface="DM Sans"/>
              <a:sym typeface="DM Sans"/>
            </a:endParaRPr>
          </a:p>
        </p:txBody>
      </p:sp>
      <p:pic>
        <p:nvPicPr>
          <p:cNvPr id="279" name="Google Shape;279;p7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80" name="Google Shape;280;p71"/>
          <p:cNvGrpSpPr/>
          <p:nvPr/>
        </p:nvGrpSpPr>
        <p:grpSpPr>
          <a:xfrm>
            <a:off x="7985187" y="266059"/>
            <a:ext cx="660429" cy="660429"/>
            <a:chOff x="5323100" y="2467173"/>
            <a:chExt cx="738900" cy="738900"/>
          </a:xfrm>
        </p:grpSpPr>
        <p:sp>
          <p:nvSpPr>
            <p:cNvPr id="281" name="Google Shape;281;p7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82" name="Google Shape;282;p71"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283" name="Google Shape;283;p71"/>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284" name="Google Shape;284;p71"/>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285" name="Google Shape;285;p71"/>
          <p:cNvSpPr txBox="1"/>
          <p:nvPr/>
        </p:nvSpPr>
        <p:spPr>
          <a:xfrm>
            <a:off x="580075" y="2560850"/>
            <a:ext cx="81882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Tener en cuenta los temas vistos en la clase 1: números, print, input, variables, operaciones matemáticas, cadena de texto.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Los datos deben guardarse en variables y deben ser dinámicos por medio de input.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350" u="sng">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72"/>
          <p:cNvSpPr txBox="1"/>
          <p:nvPr/>
        </p:nvSpPr>
        <p:spPr>
          <a:xfrm>
            <a:off x="1461300" y="2496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Listas y tuplas</a:t>
            </a:r>
            <a:endParaRPr b="1" i="0" sz="4000" u="none" cap="none" strike="noStrike">
              <a:solidFill>
                <a:srgbClr val="EAFF6A"/>
              </a:solidFill>
              <a:latin typeface="DM Sans"/>
              <a:ea typeface="DM Sans"/>
              <a:cs typeface="DM Sans"/>
              <a:sym typeface="DM Sans"/>
            </a:endParaRPr>
          </a:p>
        </p:txBody>
      </p:sp>
      <p:sp>
        <p:nvSpPr>
          <p:cNvPr id="291" name="Google Shape;291;p72"/>
          <p:cNvSpPr txBox="1"/>
          <p:nvPr/>
        </p:nvSpPr>
        <p:spPr>
          <a:xfrm>
            <a:off x="1461300" y="190843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2</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73"/>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297" name="Google Shape;297;p7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98" name="Google Shape;298;p73"/>
          <p:cNvGrpSpPr/>
          <p:nvPr/>
        </p:nvGrpSpPr>
        <p:grpSpPr>
          <a:xfrm>
            <a:off x="7985187" y="266059"/>
            <a:ext cx="660429" cy="660429"/>
            <a:chOff x="5323100" y="2467173"/>
            <a:chExt cx="738900" cy="738900"/>
          </a:xfrm>
        </p:grpSpPr>
        <p:sp>
          <p:nvSpPr>
            <p:cNvPr id="299" name="Google Shape;299;p7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00" name="Google Shape;300;p73"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01" name="Google Shape;301;p73"/>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02" name="Google Shape;302;p73"/>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03" name="Google Shape;303;p73"/>
          <p:cNvSpPr txBox="1"/>
          <p:nvPr/>
        </p:nvSpPr>
        <p:spPr>
          <a:xfrm>
            <a:off x="457725" y="2158800"/>
            <a:ext cx="8086200" cy="176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 los ejercicios 1, 2, 3, 4, y 5.</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Puedes completar estas consignas en un Google Docs, un link a su Colabs o descargando la Guía para poder editarla. </a:t>
            </a:r>
            <a:endParaRPr sz="1350" u="sng">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74"/>
          <p:cNvSpPr txBox="1"/>
          <p:nvPr/>
        </p:nvSpPr>
        <p:spPr>
          <a:xfrm>
            <a:off x="501450" y="7769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¡Prácticas iniciales!</a:t>
            </a:r>
            <a:endParaRPr b="1" sz="4000">
              <a:solidFill>
                <a:schemeClr val="dk1"/>
              </a:solidFill>
              <a:latin typeface="DM Sans"/>
              <a:ea typeface="DM Sans"/>
              <a:cs typeface="DM Sans"/>
              <a:sym typeface="DM Sans"/>
            </a:endParaRPr>
          </a:p>
        </p:txBody>
      </p:sp>
      <p:pic>
        <p:nvPicPr>
          <p:cNvPr id="309" name="Google Shape;309;p7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10" name="Google Shape;310;p74"/>
          <p:cNvGrpSpPr/>
          <p:nvPr/>
        </p:nvGrpSpPr>
        <p:grpSpPr>
          <a:xfrm>
            <a:off x="7985187" y="266059"/>
            <a:ext cx="660429" cy="660429"/>
            <a:chOff x="5323100" y="2467173"/>
            <a:chExt cx="738900" cy="738900"/>
          </a:xfrm>
        </p:grpSpPr>
        <p:sp>
          <p:nvSpPr>
            <p:cNvPr id="311" name="Google Shape;311;p7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12" name="Google Shape;312;p7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13" name="Google Shape;313;p74"/>
          <p:cNvSpPr txBox="1"/>
          <p:nvPr/>
        </p:nvSpPr>
        <p:spPr>
          <a:xfrm>
            <a:off x="930550" y="3158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14" name="Google Shape;314;p74"/>
          <p:cNvSpPr/>
          <p:nvPr/>
        </p:nvSpPr>
        <p:spPr>
          <a:xfrm>
            <a:off x="580075" y="3506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15" name="Google Shape;315;p74"/>
          <p:cNvSpPr txBox="1"/>
          <p:nvPr/>
        </p:nvSpPr>
        <p:spPr>
          <a:xfrm>
            <a:off x="457350" y="1527175"/>
            <a:ext cx="80862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I</a:t>
            </a:r>
            <a:r>
              <a:rPr lang="es-419" sz="1350">
                <a:solidFill>
                  <a:schemeClr val="dk1"/>
                </a:solidFill>
                <a:latin typeface="DM Sans"/>
                <a:ea typeface="DM Sans"/>
                <a:cs typeface="DM Sans"/>
                <a:sym typeface="DM Sans"/>
              </a:rPr>
              <a:t>dentifica el tipo de dato (int, float, string, list o touple) de los siguientes valores literales.</a:t>
            </a:r>
            <a:endParaRPr sz="1350" u="sng">
              <a:solidFill>
                <a:schemeClr val="dk1"/>
              </a:solidFill>
              <a:latin typeface="DM Sans"/>
              <a:ea typeface="DM Sans"/>
              <a:cs typeface="DM Sans"/>
              <a:sym typeface="DM Sans"/>
            </a:endParaRPr>
          </a:p>
        </p:txBody>
      </p:sp>
      <p:graphicFrame>
        <p:nvGraphicFramePr>
          <p:cNvPr id="316" name="Google Shape;316;p74"/>
          <p:cNvGraphicFramePr/>
          <p:nvPr/>
        </p:nvGraphicFramePr>
        <p:xfrm>
          <a:off x="1371600" y="1975875"/>
          <a:ext cx="3000000" cy="3000000"/>
        </p:xfrm>
        <a:graphic>
          <a:graphicData uri="http://schemas.openxmlformats.org/drawingml/2006/table">
            <a:tbl>
              <a:tblPr>
                <a:noFill/>
                <a:tableStyleId>{40A4BCA3-027A-4AD2-AC60-6C2B3EE189F0}</a:tableStyleId>
              </a:tblPr>
              <a:tblGrid>
                <a:gridCol w="2977325"/>
                <a:gridCol w="2977325"/>
              </a:tblGrid>
              <a:tr h="274875">
                <a:tc>
                  <a:txBody>
                    <a:bodyPr/>
                    <a:lstStyle/>
                    <a:p>
                      <a:pPr indent="0" lvl="0" marL="0" rtl="0" algn="l">
                        <a:spcBef>
                          <a:spcPts val="0"/>
                        </a:spcBef>
                        <a:spcAft>
                          <a:spcPts val="0"/>
                        </a:spcAft>
                        <a:buNone/>
                      </a:pPr>
                      <a:r>
                        <a:rPr b="1" lang="es-419" sz="1100">
                          <a:solidFill>
                            <a:srgbClr val="393B43"/>
                          </a:solidFill>
                          <a:latin typeface="DM Sans"/>
                          <a:ea typeface="DM Sans"/>
                          <a:cs typeface="DM Sans"/>
                          <a:sym typeface="DM Sans"/>
                        </a:rPr>
                        <a:t>Dato</a:t>
                      </a:r>
                      <a:endParaRPr b="1" sz="1100">
                        <a:solidFill>
                          <a:srgbClr val="393B43"/>
                        </a:solidFill>
                        <a:latin typeface="DM Sans"/>
                        <a:ea typeface="DM Sans"/>
                        <a:cs typeface="DM Sans"/>
                        <a:sym typeface="DM Sans"/>
                      </a:endParaRPr>
                    </a:p>
                  </a:txBody>
                  <a:tcPr marT="63500" marB="63500" marR="63500" marL="63500">
                    <a:solidFill>
                      <a:srgbClr val="EAFF6A"/>
                    </a:solidFill>
                  </a:tcPr>
                </a:tc>
                <a:tc>
                  <a:txBody>
                    <a:bodyPr/>
                    <a:lstStyle/>
                    <a:p>
                      <a:pPr indent="0" lvl="0" marL="0" rtl="0" algn="l">
                        <a:spcBef>
                          <a:spcPts val="0"/>
                        </a:spcBef>
                        <a:spcAft>
                          <a:spcPts val="0"/>
                        </a:spcAft>
                        <a:buNone/>
                      </a:pPr>
                      <a:r>
                        <a:rPr b="1" lang="es-419" sz="1100">
                          <a:solidFill>
                            <a:srgbClr val="393B43"/>
                          </a:solidFill>
                          <a:latin typeface="DM Sans"/>
                          <a:ea typeface="DM Sans"/>
                          <a:cs typeface="DM Sans"/>
                          <a:sym typeface="DM Sans"/>
                        </a:rPr>
                        <a:t>Tipo de datos</a:t>
                      </a:r>
                      <a:endParaRPr b="1" sz="1100">
                        <a:solidFill>
                          <a:srgbClr val="393B43"/>
                        </a:solidFill>
                        <a:latin typeface="DM Sans"/>
                        <a:ea typeface="DM Sans"/>
                        <a:cs typeface="DM Sans"/>
                        <a:sym typeface="DM Sans"/>
                      </a:endParaRPr>
                    </a:p>
                  </a:txBody>
                  <a:tcPr marT="63500" marB="63500" marR="63500" marL="63500">
                    <a:solidFill>
                      <a:srgbClr val="EAFF6A"/>
                    </a:solidFill>
                  </a:tcPr>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"Hola Mundo"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 10, 100]</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-25</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(8, 100, -12)</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1.167</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["Hola", "Mundo"]</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 '</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r h="292400">
                <a:tc>
                  <a:txBody>
                    <a:bodyPr/>
                    <a:lstStyle/>
                    <a:p>
                      <a:pPr indent="0" lvl="0" marL="0" rtl="0" algn="l">
                        <a:lnSpc>
                          <a:spcPct val="115000"/>
                        </a:lnSpc>
                        <a:spcBef>
                          <a:spcPts val="0"/>
                        </a:spcBef>
                        <a:spcAft>
                          <a:spcPts val="0"/>
                        </a:spcAft>
                        <a:buNone/>
                      </a:pPr>
                      <a:r>
                        <a:rPr lang="es-419" sz="1100">
                          <a:latin typeface="DM Sans"/>
                          <a:ea typeface="DM Sans"/>
                          <a:cs typeface="DM Sans"/>
                          <a:sym typeface="DM Sans"/>
                        </a:rPr>
                        <a:t>(1, -5, "Hola!")</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t/>
                      </a:r>
                      <a:endParaRPr sz="1100">
                        <a:latin typeface="DM Sans"/>
                        <a:ea typeface="DM Sans"/>
                        <a:cs typeface="DM Sans"/>
                        <a:sym typeface="DM Sans"/>
                      </a:endParaRPr>
                    </a:p>
                  </a:txBody>
                  <a:tcPr marT="63500" marB="63500" marR="63500" marL="635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